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81" r:id="rId7"/>
    <p:sldId id="276" r:id="rId8"/>
    <p:sldId id="261" r:id="rId9"/>
    <p:sldId id="265" r:id="rId10"/>
    <p:sldId id="270" r:id="rId11"/>
    <p:sldId id="272" r:id="rId12"/>
    <p:sldId id="277"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5" d="100"/>
          <a:sy n="105" d="100"/>
        </p:scale>
        <p:origin x="72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4CB9B-2D27-4FC6-9129-9A7BC3418277}" type="datetimeFigureOut">
              <a:rPr lang="en-GB" smtClean="0"/>
              <a:t>14/07/2026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B2459F-7792-4BCD-8455-41514145D215}" type="slidenum">
              <a:rPr lang="en-GB" smtClean="0"/>
              <a:t>‹#›</a:t>
            </a:fld>
            <a:endParaRPr lang="en-GB"/>
          </a:p>
        </p:txBody>
      </p:sp>
    </p:spTree>
    <p:extLst>
      <p:ext uri="{BB962C8B-B14F-4D97-AF65-F5344CB8AC3E}">
        <p14:creationId xmlns:p14="http://schemas.microsoft.com/office/powerpoint/2010/main" val="3734665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6B2459F-7792-4BCD-8455-41514145D215}" type="slidenum">
              <a:rPr lang="en-GB" smtClean="0"/>
              <a:t>1</a:t>
            </a:fld>
            <a:endParaRPr lang="en-GB"/>
          </a:p>
        </p:txBody>
      </p:sp>
    </p:spTree>
    <p:extLst>
      <p:ext uri="{BB962C8B-B14F-4D97-AF65-F5344CB8AC3E}">
        <p14:creationId xmlns:p14="http://schemas.microsoft.com/office/powerpoint/2010/main" val="1209732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6B2459F-7792-4BCD-8455-41514145D215}" type="slidenum">
              <a:rPr lang="en-GB" smtClean="0"/>
              <a:t>2</a:t>
            </a:fld>
            <a:endParaRPr lang="en-GB"/>
          </a:p>
        </p:txBody>
      </p:sp>
    </p:spTree>
    <p:extLst>
      <p:ext uri="{BB962C8B-B14F-4D97-AF65-F5344CB8AC3E}">
        <p14:creationId xmlns:p14="http://schemas.microsoft.com/office/powerpoint/2010/main" val="2613600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771B3-6FDD-7504-4597-37F614D97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B5DC5-F8A3-43BF-A70A-0E8846C2A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D3378C-C0CA-17BD-4DD0-DC9603EC06A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00D857-8755-D36E-C0DA-CFAB93D03F2E}"/>
              </a:ext>
            </a:extLst>
          </p:cNvPr>
          <p:cNvSpPr>
            <a:spLocks noGrp="1"/>
          </p:cNvSpPr>
          <p:nvPr>
            <p:ph type="sldNum" sz="quarter" idx="5"/>
          </p:nvPr>
        </p:nvSpPr>
        <p:spPr/>
        <p:txBody>
          <a:bodyPr/>
          <a:lstStyle/>
          <a:p>
            <a:fld id="{F6B2459F-7792-4BCD-8455-41514145D215}" type="slidenum">
              <a:rPr lang="en-GB" smtClean="0"/>
              <a:t>3</a:t>
            </a:fld>
            <a:endParaRPr lang="en-GB"/>
          </a:p>
        </p:txBody>
      </p:sp>
    </p:spTree>
    <p:extLst>
      <p:ext uri="{BB962C8B-B14F-4D97-AF65-F5344CB8AC3E}">
        <p14:creationId xmlns:p14="http://schemas.microsoft.com/office/powerpoint/2010/main" val="2344981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9E4D8-4E2F-F1E3-2993-4DDDDB6FCA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29E95-DFF9-01F9-D2DE-7961E1721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7BC16-0763-5435-7B8A-C383A31A21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692051-2F6E-6B56-EAE5-316FFF7B4417}"/>
              </a:ext>
            </a:extLst>
          </p:cNvPr>
          <p:cNvSpPr>
            <a:spLocks noGrp="1"/>
          </p:cNvSpPr>
          <p:nvPr>
            <p:ph type="sldNum" sz="quarter" idx="5"/>
          </p:nvPr>
        </p:nvSpPr>
        <p:spPr/>
        <p:txBody>
          <a:bodyPr/>
          <a:lstStyle/>
          <a:p>
            <a:fld id="{F6B2459F-7792-4BCD-8455-41514145D215}" type="slidenum">
              <a:rPr lang="en-GB" smtClean="0"/>
              <a:t>4</a:t>
            </a:fld>
            <a:endParaRPr lang="en-GB"/>
          </a:p>
        </p:txBody>
      </p:sp>
    </p:spTree>
    <p:extLst>
      <p:ext uri="{BB962C8B-B14F-4D97-AF65-F5344CB8AC3E}">
        <p14:creationId xmlns:p14="http://schemas.microsoft.com/office/powerpoint/2010/main" val="241904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B2459F-7792-4BCD-8455-41514145D215}" type="slidenum">
              <a:rPr lang="en-GB" smtClean="0"/>
              <a:t>5</a:t>
            </a:fld>
            <a:endParaRPr lang="en-GB"/>
          </a:p>
        </p:txBody>
      </p:sp>
    </p:spTree>
    <p:extLst>
      <p:ext uri="{BB962C8B-B14F-4D97-AF65-F5344CB8AC3E}">
        <p14:creationId xmlns:p14="http://schemas.microsoft.com/office/powerpoint/2010/main" val="2962843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BD774-5560-78A4-BDD2-5D4C1D1E5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AE745-45D2-536B-55AD-9B59DB411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F7280-726B-0DE1-8751-724472347E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5DC508-590C-6F3C-459E-4D001017B4F7}"/>
              </a:ext>
            </a:extLst>
          </p:cNvPr>
          <p:cNvSpPr>
            <a:spLocks noGrp="1"/>
          </p:cNvSpPr>
          <p:nvPr>
            <p:ph type="sldNum" sz="quarter" idx="5"/>
          </p:nvPr>
        </p:nvSpPr>
        <p:spPr/>
        <p:txBody>
          <a:bodyPr/>
          <a:lstStyle/>
          <a:p>
            <a:fld id="{F6B2459F-7792-4BCD-8455-41514145D215}" type="slidenum">
              <a:rPr lang="en-GB" smtClean="0"/>
              <a:t>6</a:t>
            </a:fld>
            <a:endParaRPr lang="en-GB"/>
          </a:p>
        </p:txBody>
      </p:sp>
    </p:spTree>
    <p:extLst>
      <p:ext uri="{BB962C8B-B14F-4D97-AF65-F5344CB8AC3E}">
        <p14:creationId xmlns:p14="http://schemas.microsoft.com/office/powerpoint/2010/main" val="1893631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9E562-A033-33A3-4908-9F526BF11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B48136-B58B-D7A3-D74D-F81B20320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CF225-32A2-2068-29D4-36B34DC1CA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B4BAF0-7195-0483-5CD4-15E3CFEDAAF0}"/>
              </a:ext>
            </a:extLst>
          </p:cNvPr>
          <p:cNvSpPr>
            <a:spLocks noGrp="1"/>
          </p:cNvSpPr>
          <p:nvPr>
            <p:ph type="sldNum" sz="quarter" idx="5"/>
          </p:nvPr>
        </p:nvSpPr>
        <p:spPr/>
        <p:txBody>
          <a:bodyPr/>
          <a:lstStyle/>
          <a:p>
            <a:fld id="{F6B2459F-7792-4BCD-8455-41514145D215}" type="slidenum">
              <a:rPr lang="en-GB" smtClean="0"/>
              <a:t>7</a:t>
            </a:fld>
            <a:endParaRPr lang="en-GB"/>
          </a:p>
        </p:txBody>
      </p:sp>
    </p:spTree>
    <p:extLst>
      <p:ext uri="{BB962C8B-B14F-4D97-AF65-F5344CB8AC3E}">
        <p14:creationId xmlns:p14="http://schemas.microsoft.com/office/powerpoint/2010/main" val="2585760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C8182-38AF-7BB8-104A-403B6E191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40649-850B-A086-E2E7-36869FD04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34AB6-B854-3BA6-C10F-EAF9C10314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192315-4836-BD91-2CAC-660016CF460D}"/>
              </a:ext>
            </a:extLst>
          </p:cNvPr>
          <p:cNvSpPr>
            <a:spLocks noGrp="1"/>
          </p:cNvSpPr>
          <p:nvPr>
            <p:ph type="sldNum" sz="quarter" idx="5"/>
          </p:nvPr>
        </p:nvSpPr>
        <p:spPr/>
        <p:txBody>
          <a:bodyPr/>
          <a:lstStyle/>
          <a:p>
            <a:fld id="{F6B2459F-7792-4BCD-8455-41514145D215}" type="slidenum">
              <a:rPr lang="en-GB" smtClean="0"/>
              <a:t>8</a:t>
            </a:fld>
            <a:endParaRPr lang="en-GB"/>
          </a:p>
        </p:txBody>
      </p:sp>
    </p:spTree>
    <p:extLst>
      <p:ext uri="{BB962C8B-B14F-4D97-AF65-F5344CB8AC3E}">
        <p14:creationId xmlns:p14="http://schemas.microsoft.com/office/powerpoint/2010/main" val="652497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8CB57-DCC9-326C-24DD-5E64D69CC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ADB6F-BA63-ABDB-34BD-C60044CB0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F8BF0-96F9-68E9-0AD7-2EE345D67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C200E8-E80D-A4AD-1EE3-40685E5A5CFB}"/>
              </a:ext>
            </a:extLst>
          </p:cNvPr>
          <p:cNvSpPr>
            <a:spLocks noGrp="1"/>
          </p:cNvSpPr>
          <p:nvPr>
            <p:ph type="sldNum" sz="quarter" idx="5"/>
          </p:nvPr>
        </p:nvSpPr>
        <p:spPr/>
        <p:txBody>
          <a:bodyPr/>
          <a:lstStyle/>
          <a:p>
            <a:fld id="{F6B2459F-7792-4BCD-8455-41514145D215}" type="slidenum">
              <a:rPr lang="en-GB" smtClean="0"/>
              <a:t>9</a:t>
            </a:fld>
            <a:endParaRPr lang="en-GB"/>
          </a:p>
        </p:txBody>
      </p:sp>
    </p:spTree>
    <p:extLst>
      <p:ext uri="{BB962C8B-B14F-4D97-AF65-F5344CB8AC3E}">
        <p14:creationId xmlns:p14="http://schemas.microsoft.com/office/powerpoint/2010/main" val="992482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6B2459F-7792-4BCD-8455-41514145D215}" type="slidenum">
              <a:rPr lang="en-GB" smtClean="0"/>
              <a:t>10</a:t>
            </a:fld>
            <a:endParaRPr lang="en-GB"/>
          </a:p>
        </p:txBody>
      </p:sp>
    </p:spTree>
    <p:extLst>
      <p:ext uri="{BB962C8B-B14F-4D97-AF65-F5344CB8AC3E}">
        <p14:creationId xmlns:p14="http://schemas.microsoft.com/office/powerpoint/2010/main" val="2835461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CE87-5E5F-3C99-87C5-10D3695C88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A8CC12A-8E4D-2A03-9699-63448E6DD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2CCA45-D85B-8DCF-2C20-FDF3BF85BC75}"/>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5AC8C2C9-A29D-ABBF-9D02-917897534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D15E3B-E4E7-785F-8FD2-C1B960F54A48}"/>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2940631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F506-B0E4-A6BE-C3D3-5AA31AF3E7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54FDA9-96DB-87B5-689D-ADEB2270DE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1974EC-FA53-6700-33F8-F3F184C8CE8E}"/>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E9E423EF-5D10-100B-DD6B-DD80DA7B86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60CEE4-4DE4-F024-6AD0-8EA0F00AFFCF}"/>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2829116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9622-DF5B-D9F8-70A0-B9ACDE4D5C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93A46B-6B91-8BA2-E77C-D7B907CBDC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4E00B4-F313-730F-AF94-E5819807F280}"/>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71BB35AB-181C-AD55-D797-3E4B775C06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2C10B9-53C4-6085-EEC5-6F02385738CD}"/>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1797530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7AAE8-4D08-90C3-1032-5A8A8566FB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DF7970-C732-AFAF-63D4-24C28C4B7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A4BBEE-ED0B-3DBB-E015-760278E92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D184285-45C4-05F9-95BB-EA6C1AEBDA5D}"/>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6" name="Footer Placeholder 5">
            <a:extLst>
              <a:ext uri="{FF2B5EF4-FFF2-40B4-BE49-F238E27FC236}">
                <a16:creationId xmlns:a16="http://schemas.microsoft.com/office/drawing/2014/main" id="{2FBA5861-0549-6F31-E672-44AD2F16D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AD02E6-9EDD-A7BB-E018-3678950479BF}"/>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3886245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FD5B-BDDE-34B7-2E64-8C68EA1CC96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8F01E3-83F2-7C26-A732-CE4B2A169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2722C0-455B-1F8D-4CA9-68F38CDB8F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FCDEE9-CB3D-CE28-25A3-000D998712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9C2EB4-F4B8-B7EB-C27F-F24AFC5744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FDF6AF-44D8-65B2-B38C-A496901F85C7}"/>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8" name="Footer Placeholder 7">
            <a:extLst>
              <a:ext uri="{FF2B5EF4-FFF2-40B4-BE49-F238E27FC236}">
                <a16:creationId xmlns:a16="http://schemas.microsoft.com/office/drawing/2014/main" id="{D0779172-D309-2DCC-6877-66CE6D73ED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1566189-4ADA-5ADB-A382-E022466A9C85}"/>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559862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429EA-2295-29B3-9508-56AB0EF3A1C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EF65BDB-F35B-D0F6-560A-51A4E213CDC7}"/>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4" name="Footer Placeholder 3">
            <a:extLst>
              <a:ext uri="{FF2B5EF4-FFF2-40B4-BE49-F238E27FC236}">
                <a16:creationId xmlns:a16="http://schemas.microsoft.com/office/drawing/2014/main" id="{EB0530F9-B964-6A48-591B-72B6C6DD113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18D7D38-622E-C283-4B00-95E72AF40A22}"/>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2017343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DB9EC4-1F51-FA32-46E7-950A4D6CB6CF}"/>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3" name="Footer Placeholder 2">
            <a:extLst>
              <a:ext uri="{FF2B5EF4-FFF2-40B4-BE49-F238E27FC236}">
                <a16:creationId xmlns:a16="http://schemas.microsoft.com/office/drawing/2014/main" id="{8E7ABDDE-B5D1-22E3-5A08-4C00DEFEC1B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E66B77-8F33-E063-4AB3-5AAC688BC593}"/>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239107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BB1C-6A36-DE3B-03ED-3FD599D4DB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B234647-ECC6-CF51-648E-DA44A598E4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18EDE4-DA6C-EFF5-924E-388911B92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EDBCA4-500C-F701-2709-4168A90E00B1}"/>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6" name="Footer Placeholder 5">
            <a:extLst>
              <a:ext uri="{FF2B5EF4-FFF2-40B4-BE49-F238E27FC236}">
                <a16:creationId xmlns:a16="http://schemas.microsoft.com/office/drawing/2014/main" id="{6ABEAEA5-AEA4-9A91-9738-6A6E786331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569BAF-8BF1-3BCE-3B82-1AEDE14CC567}"/>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409068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3A1A-EF17-A187-82EB-2E32C04E8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D33C09-51DE-9E85-D98A-18053F7CC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0F2C841-5C1E-ED0A-AAE3-C18F3A8841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4D559-A18F-CCE0-2257-F41FB2818AB8}"/>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6" name="Footer Placeholder 5">
            <a:extLst>
              <a:ext uri="{FF2B5EF4-FFF2-40B4-BE49-F238E27FC236}">
                <a16:creationId xmlns:a16="http://schemas.microsoft.com/office/drawing/2014/main" id="{D451F76D-5E45-E48E-9E18-FCA925D030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77B894-422E-4100-FDD7-020A958E03D4}"/>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404126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65F4-7E61-6DE6-AE20-E5091F7F2B3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C47A23-CAA3-C534-DC5B-4D70B06BA5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207BAF-71D6-B9A5-BC59-1673614C7FF3}"/>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1C00FE00-74B6-805D-CDCF-522501C96E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3040B8-D1E1-C05F-31BA-90AD29EE12D9}"/>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142678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E60BB-75D0-D941-0EF0-F907ADBD59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6E5FC6-8B2D-F164-A1EA-0DA318ED63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558C78-7FD6-ACF7-2F0A-62E4976734D0}"/>
              </a:ext>
            </a:extLst>
          </p:cNvPr>
          <p:cNvSpPr>
            <a:spLocks noGrp="1"/>
          </p:cNvSpPr>
          <p:nvPr>
            <p:ph type="dt" sz="half" idx="10"/>
          </p:nvPr>
        </p:nvSpPr>
        <p:spPr/>
        <p:txBody>
          <a:body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C9B8EBC4-20AB-72D8-37C5-225CADF0E9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DDE4E0-B7F2-65CF-1C1E-65F6F5CA300C}"/>
              </a:ext>
            </a:extLst>
          </p:cNvPr>
          <p:cNvSpPr>
            <a:spLocks noGrp="1"/>
          </p:cNvSpPr>
          <p:nvPr>
            <p:ph type="sldNum" sz="quarter" idx="12"/>
          </p:nvPr>
        </p:nvSpPr>
        <p:spPr/>
        <p:txBody>
          <a:bodyPr/>
          <a:lstStyle/>
          <a:p>
            <a:fld id="{A076365C-CE9B-4F7B-89A5-B99B63FF919B}" type="slidenum">
              <a:rPr lang="en-GB" smtClean="0"/>
              <a:t>‹#›</a:t>
            </a:fld>
            <a:endParaRPr lang="en-GB"/>
          </a:p>
        </p:txBody>
      </p:sp>
    </p:spTree>
    <p:extLst>
      <p:ext uri="{BB962C8B-B14F-4D97-AF65-F5344CB8AC3E}">
        <p14:creationId xmlns:p14="http://schemas.microsoft.com/office/powerpoint/2010/main" val="3881270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04D44F-AF68-359D-90EA-7144CEF207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FD06EE-6F42-B75E-D98E-4E9921F2B8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BE0227-9CD0-FF4A-40D7-426AD61166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CFFA18-7767-49C7-B0DF-6D9CE3017E60}" type="datetimeFigureOut">
              <a:rPr lang="en-GB" smtClean="0"/>
              <a:t>14/07/2026</a:t>
            </a:fld>
            <a:endParaRPr lang="en-GB"/>
          </a:p>
        </p:txBody>
      </p:sp>
      <p:sp>
        <p:nvSpPr>
          <p:cNvPr id="5" name="Footer Placeholder 4">
            <a:extLst>
              <a:ext uri="{FF2B5EF4-FFF2-40B4-BE49-F238E27FC236}">
                <a16:creationId xmlns:a16="http://schemas.microsoft.com/office/drawing/2014/main" id="{8D68BDBD-B3F4-B7D4-F14B-6D8A401F6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20F6F4C-D1DC-8185-20EE-A06C26E5E7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76365C-CE9B-4F7B-89A5-B99B63FF919B}" type="slidenum">
              <a:rPr lang="en-GB" smtClean="0"/>
              <a:t>‹#›</a:t>
            </a:fld>
            <a:endParaRPr lang="en-GB"/>
          </a:p>
        </p:txBody>
      </p:sp>
    </p:spTree>
    <p:extLst>
      <p:ext uri="{BB962C8B-B14F-4D97-AF65-F5344CB8AC3E}">
        <p14:creationId xmlns:p14="http://schemas.microsoft.com/office/powerpoint/2010/main" val="1110056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hackletonrover.co.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A90D-27A9-C970-FB03-73B2580823A3}"/>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C54509C-09D6-E873-FE26-2D82F07982A4}"/>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EC24726-DE13-40FF-93C6-08A39CCB2F15}"/>
              </a:ext>
            </a:extLst>
          </p:cNvPr>
          <p:cNvPicPr>
            <a:picLocks noChangeAspect="1"/>
          </p:cNvPicPr>
          <p:nvPr/>
        </p:nvPicPr>
        <p:blipFill>
          <a:blip r:embed="rId3"/>
          <a:srcRect t="12310"/>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EEA7D381-C141-1B3C-EBDB-376837E6D4B0}"/>
              </a:ext>
            </a:extLst>
          </p:cNvPr>
          <p:cNvSpPr/>
          <p:nvPr/>
        </p:nvSpPr>
        <p:spPr>
          <a:xfrm>
            <a:off x="202019" y="4784651"/>
            <a:ext cx="4625162" cy="1073889"/>
          </a:xfrm>
          <a:prstGeom prst="rect">
            <a:avLst/>
          </a:prstGeom>
          <a:solidFill>
            <a:srgbClr val="0000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689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8878E-A4D5-ECEF-9094-7CB59E57C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B9454-69AF-8C08-780E-268F2B79C59E}"/>
              </a:ext>
            </a:extLst>
          </p:cNvPr>
          <p:cNvSpPr>
            <a:spLocks noGrp="1"/>
          </p:cNvSpPr>
          <p:nvPr>
            <p:ph type="ctrTitle"/>
          </p:nvPr>
        </p:nvSpPr>
        <p:spPr>
          <a:xfrm>
            <a:off x="0" y="0"/>
            <a:ext cx="6211422" cy="6866259"/>
          </a:xfrm>
          <a:solidFill>
            <a:srgbClr val="000000"/>
          </a:solidFill>
        </p:spPr>
        <p:txBody>
          <a:bodyPr/>
          <a:lstStyle/>
          <a:p>
            <a:pPr algn="l"/>
            <a:r>
              <a:rPr lang="en-GB" b="1" dirty="0">
                <a:solidFill>
                  <a:schemeClr val="bg1"/>
                </a:solidFill>
              </a:rPr>
              <a:t> A new adventure</a:t>
            </a:r>
            <a:br>
              <a:rPr lang="en-GB" b="1" dirty="0">
                <a:solidFill>
                  <a:schemeClr val="bg1"/>
                </a:solidFill>
              </a:rPr>
            </a:br>
            <a:br>
              <a:rPr lang="en-GB" sz="2800" dirty="0">
                <a:solidFill>
                  <a:schemeClr val="bg1"/>
                </a:solidFill>
              </a:rPr>
            </a:br>
            <a:r>
              <a:rPr lang="en-GB" sz="2800" dirty="0">
                <a:solidFill>
                  <a:schemeClr val="bg1"/>
                </a:solidFill>
              </a:rPr>
              <a:t>  </a:t>
            </a:r>
            <a:r>
              <a:rPr lang="en-GB" sz="2800" b="1" dirty="0">
                <a:solidFill>
                  <a:schemeClr val="bg1"/>
                </a:solidFill>
              </a:rPr>
              <a:t>The exploration of the next pole</a:t>
            </a:r>
            <a:br>
              <a:rPr lang="en-GB" sz="2800" dirty="0">
                <a:solidFill>
                  <a:schemeClr val="bg1"/>
                </a:solidFill>
              </a:rPr>
            </a:b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  </a:t>
            </a:r>
            <a:r>
              <a:rPr lang="en-GB" sz="2800" dirty="0">
                <a:solidFill>
                  <a:schemeClr val="bg1"/>
                </a:solidFill>
                <a:hlinkClick r:id="rId3"/>
              </a:rPr>
              <a:t>www.shackletonrover.co.uk</a:t>
            </a:r>
            <a:br>
              <a:rPr lang="en-GB" sz="2800" dirty="0">
                <a:solidFill>
                  <a:schemeClr val="bg1"/>
                </a:solidFill>
              </a:rPr>
            </a:br>
            <a:br>
              <a:rPr lang="en-GB" sz="2800" dirty="0">
                <a:solidFill>
                  <a:schemeClr val="bg1"/>
                </a:solidFill>
              </a:rPr>
            </a:br>
            <a:br>
              <a:rPr lang="en-GB" sz="2800" dirty="0">
                <a:solidFill>
                  <a:schemeClr val="bg1"/>
                </a:solidFill>
              </a:rPr>
            </a:b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  </a:t>
            </a:r>
            <a:r>
              <a:rPr lang="en-GB" sz="2800" b="1" dirty="0">
                <a:solidFill>
                  <a:schemeClr val="bg1"/>
                </a:solidFill>
              </a:rPr>
              <a:t>Patrick Harkness</a:t>
            </a:r>
            <a:br>
              <a:rPr lang="en-GB" sz="2800" b="1" dirty="0">
                <a:solidFill>
                  <a:schemeClr val="bg1"/>
                </a:solidFill>
              </a:rPr>
            </a:br>
            <a:r>
              <a:rPr lang="en-GB" sz="2800" b="1" dirty="0">
                <a:solidFill>
                  <a:schemeClr val="bg1"/>
                </a:solidFill>
              </a:rPr>
              <a:t>  </a:t>
            </a:r>
            <a:r>
              <a:rPr lang="en-GB" sz="2800" dirty="0">
                <a:solidFill>
                  <a:schemeClr val="bg1"/>
                </a:solidFill>
              </a:rPr>
              <a:t>Professor of Exploration Technology</a:t>
            </a:r>
            <a:br>
              <a:rPr lang="en-GB" sz="2800" dirty="0">
                <a:solidFill>
                  <a:schemeClr val="bg1"/>
                </a:solidFill>
              </a:rPr>
            </a:br>
            <a:r>
              <a:rPr lang="en-GB" sz="2800" dirty="0">
                <a:solidFill>
                  <a:schemeClr val="bg1"/>
                </a:solidFill>
              </a:rPr>
              <a:t>  University of Glasgow</a:t>
            </a:r>
            <a:br>
              <a:rPr lang="en-GB" sz="2800" dirty="0">
                <a:solidFill>
                  <a:schemeClr val="bg1"/>
                </a:solidFill>
              </a:rPr>
            </a:br>
            <a:endParaRPr lang="en-GB" sz="2800" dirty="0">
              <a:solidFill>
                <a:schemeClr val="bg1"/>
              </a:solidFill>
            </a:endParaRPr>
          </a:p>
        </p:txBody>
      </p:sp>
      <p:pic>
        <p:nvPicPr>
          <p:cNvPr id="1026" name="Picture 2" descr="Mission logo">
            <a:extLst>
              <a:ext uri="{FF2B5EF4-FFF2-40B4-BE49-F238E27FC236}">
                <a16:creationId xmlns:a16="http://schemas.microsoft.com/office/drawing/2014/main" id="{A4A2C992-A904-58D7-8BB6-D40E2E43B4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8259"/>
            <a:ext cx="6096000" cy="686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38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1"/>
        </a:solidFill>
        <a:effectLst/>
      </p:bgPr>
    </p:bg>
    <p:spTree>
      <p:nvGrpSpPr>
        <p:cNvPr id="1" name="">
          <a:extLst>
            <a:ext uri="{FF2B5EF4-FFF2-40B4-BE49-F238E27FC236}">
              <a16:creationId xmlns:a16="http://schemas.microsoft.com/office/drawing/2014/main" id="{A64A9A95-A843-2418-B31B-89A754EC737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272AAAD-1D02-6D3A-9301-2F42720EA0A7}"/>
              </a:ext>
            </a:extLst>
          </p:cNvPr>
          <p:cNvSpPr txBox="1">
            <a:spLocks/>
          </p:cNvSpPr>
          <p:nvPr/>
        </p:nvSpPr>
        <p:spPr>
          <a:xfrm>
            <a:off x="1" y="-8259"/>
            <a:ext cx="8422104"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800" dirty="0">
                <a:solidFill>
                  <a:schemeClr val="bg1"/>
                </a:solidFill>
              </a:rPr>
            </a:br>
            <a:endParaRPr lang="en-GB" sz="2800" dirty="0">
              <a:solidFill>
                <a:schemeClr val="bg1"/>
              </a:solidFill>
            </a:endParaRPr>
          </a:p>
        </p:txBody>
      </p:sp>
      <p:pic>
        <p:nvPicPr>
          <p:cNvPr id="3" name="Picture 2" descr="New Research on Lunar Ice Deposits Examines When and How It Got There">
            <a:extLst>
              <a:ext uri="{FF2B5EF4-FFF2-40B4-BE49-F238E27FC236}">
                <a16:creationId xmlns:a16="http://schemas.microsoft.com/office/drawing/2014/main" id="{91E780FE-A0AB-4839-B8F0-2DFAD39A84E0}"/>
              </a:ext>
            </a:extLst>
          </p:cNvPr>
          <p:cNvPicPr>
            <a:picLocks noChangeAspect="1"/>
          </p:cNvPicPr>
          <p:nvPr/>
        </p:nvPicPr>
        <p:blipFill>
          <a:blip r:embed="rId3"/>
          <a:srcRect t="2490" b="-1"/>
          <a:stretch>
            <a:fillRect/>
          </a:stretch>
        </p:blipFill>
        <p:spPr>
          <a:xfrm rot="16200000">
            <a:off x="6882623" y="1533474"/>
            <a:ext cx="6848858" cy="3769895"/>
          </a:xfrm>
          <a:prstGeom prst="rect">
            <a:avLst/>
          </a:prstGeom>
        </p:spPr>
      </p:pic>
      <p:sp>
        <p:nvSpPr>
          <p:cNvPr id="2" name="Title 1">
            <a:extLst>
              <a:ext uri="{FF2B5EF4-FFF2-40B4-BE49-F238E27FC236}">
                <a16:creationId xmlns:a16="http://schemas.microsoft.com/office/drawing/2014/main" id="{1A213DD2-39F1-0891-F6AA-FCA283FC431F}"/>
              </a:ext>
            </a:extLst>
          </p:cNvPr>
          <p:cNvSpPr>
            <a:spLocks noGrp="1"/>
          </p:cNvSpPr>
          <p:nvPr>
            <p:ph type="ctrTitle"/>
          </p:nvPr>
        </p:nvSpPr>
        <p:spPr>
          <a:xfrm>
            <a:off x="343949" y="669851"/>
            <a:ext cx="9693186" cy="6173000"/>
          </a:xfrm>
          <a:noFill/>
        </p:spPr>
        <p:txBody>
          <a:bodyPr>
            <a:normAutofit fontScale="90000"/>
          </a:bodyPr>
          <a:lstStyle/>
          <a:p>
            <a:pPr algn="l"/>
            <a:r>
              <a:rPr lang="en-GB" b="1" dirty="0">
                <a:solidFill>
                  <a:schemeClr val="bg1"/>
                </a:solidFill>
              </a:rPr>
              <a:t>Ice unlocks deep space</a:t>
            </a:r>
            <a:br>
              <a:rPr lang="en-GB" sz="2800" dirty="0">
                <a:solidFill>
                  <a:schemeClr val="bg1"/>
                </a:solidFill>
              </a:rPr>
            </a:br>
            <a:br>
              <a:rPr lang="en-GB" sz="2800" dirty="0">
                <a:solidFill>
                  <a:schemeClr val="bg1"/>
                </a:solidFill>
              </a:rPr>
            </a:br>
            <a:r>
              <a:rPr lang="en-GB" sz="2800" dirty="0">
                <a:solidFill>
                  <a:schemeClr val="bg1"/>
                </a:solidFill>
              </a:rPr>
              <a:t>The global space economy is worth $626 billion, and projected </a:t>
            </a:r>
            <a:br>
              <a:rPr lang="en-GB" sz="2800" dirty="0">
                <a:solidFill>
                  <a:schemeClr val="bg1"/>
                </a:solidFill>
              </a:rPr>
            </a:br>
            <a:r>
              <a:rPr lang="en-GB" sz="2800" dirty="0">
                <a:solidFill>
                  <a:schemeClr val="bg1"/>
                </a:solidFill>
              </a:rPr>
              <a:t>to grow to over $1 trillion by 2034. The single greatest barrier</a:t>
            </a:r>
            <a:br>
              <a:rPr lang="en-GB" sz="2800" dirty="0">
                <a:solidFill>
                  <a:schemeClr val="bg1"/>
                </a:solidFill>
              </a:rPr>
            </a:br>
            <a:r>
              <a:rPr lang="en-GB" sz="2800" dirty="0">
                <a:solidFill>
                  <a:schemeClr val="bg1"/>
                </a:solidFill>
              </a:rPr>
              <a:t>is the cost of launching propellant from Earth. </a:t>
            </a:r>
            <a:br>
              <a:rPr lang="en-GB" sz="2800" dirty="0">
                <a:solidFill>
                  <a:schemeClr val="bg1"/>
                </a:solidFill>
              </a:rPr>
            </a:br>
            <a:br>
              <a:rPr lang="en-GB" sz="2800" dirty="0">
                <a:solidFill>
                  <a:schemeClr val="bg1"/>
                </a:solidFill>
              </a:rPr>
            </a:br>
            <a:r>
              <a:rPr lang="en-GB" sz="2800" dirty="0">
                <a:solidFill>
                  <a:schemeClr val="bg1"/>
                </a:solidFill>
              </a:rPr>
              <a:t>Water-ice exists at the </a:t>
            </a:r>
            <a:r>
              <a:rPr lang="en-GB" sz="2800" b="1" dirty="0">
                <a:solidFill>
                  <a:schemeClr val="bg1"/>
                </a:solidFill>
              </a:rPr>
              <a:t>lunar south pole</a:t>
            </a:r>
            <a:r>
              <a:rPr lang="en-GB" sz="2800" dirty="0">
                <a:solidFill>
                  <a:schemeClr val="bg1"/>
                </a:solidFill>
              </a:rPr>
              <a:t>. This can be broken </a:t>
            </a:r>
            <a:br>
              <a:rPr lang="en-GB" sz="2800" dirty="0">
                <a:solidFill>
                  <a:schemeClr val="bg1"/>
                </a:solidFill>
              </a:rPr>
            </a:br>
            <a:r>
              <a:rPr lang="en-GB" sz="2800" dirty="0">
                <a:solidFill>
                  <a:schemeClr val="bg1"/>
                </a:solidFill>
              </a:rPr>
              <a:t>into hydrogen and oxygen, the best possible propellants.</a:t>
            </a:r>
            <a:br>
              <a:rPr lang="en-GB" sz="2800" dirty="0">
                <a:solidFill>
                  <a:schemeClr val="bg1"/>
                </a:solidFill>
              </a:rPr>
            </a:br>
            <a:br>
              <a:rPr lang="en-GB" sz="2800" dirty="0">
                <a:solidFill>
                  <a:schemeClr val="bg1"/>
                </a:solidFill>
              </a:rPr>
            </a:br>
            <a:r>
              <a:rPr lang="en-GB" sz="2800" dirty="0">
                <a:solidFill>
                  <a:schemeClr val="bg1"/>
                </a:solidFill>
              </a:rPr>
              <a:t>However, no spacecraft has yet made contact with this resource.</a:t>
            </a:r>
            <a:br>
              <a:rPr lang="en-GB" sz="2800" dirty="0">
                <a:solidFill>
                  <a:schemeClr val="bg1"/>
                </a:solidFill>
              </a:rPr>
            </a:br>
            <a:r>
              <a:rPr lang="en-GB" sz="2800" dirty="0">
                <a:solidFill>
                  <a:schemeClr val="bg1"/>
                </a:solidFill>
              </a:rPr>
              <a:t>It may be buried in the shallow subsurface. We do not know.</a:t>
            </a:r>
            <a:br>
              <a:rPr lang="en-GB" sz="2800" dirty="0">
                <a:solidFill>
                  <a:schemeClr val="bg1"/>
                </a:solidFill>
              </a:rPr>
            </a:br>
            <a:br>
              <a:rPr lang="en-GB" sz="2800" dirty="0">
                <a:solidFill>
                  <a:schemeClr val="bg1"/>
                </a:solidFill>
              </a:rPr>
            </a:br>
            <a:r>
              <a:rPr lang="en-GB" sz="2800" dirty="0">
                <a:solidFill>
                  <a:schemeClr val="bg1"/>
                </a:solidFill>
              </a:rPr>
              <a:t>We must touch it.</a:t>
            </a:r>
            <a:br>
              <a:rPr lang="en-GB" sz="2800" dirty="0">
                <a:solidFill>
                  <a:schemeClr val="bg1"/>
                </a:solidFill>
              </a:rPr>
            </a:br>
            <a:br>
              <a:rPr lang="en-GB" sz="2800" dirty="0">
                <a:solidFill>
                  <a:schemeClr val="bg1"/>
                </a:solidFill>
              </a:rPr>
            </a:br>
            <a:br>
              <a:rPr lang="en-GB" sz="2800" b="1" dirty="0">
                <a:solidFill>
                  <a:schemeClr val="bg1"/>
                </a:solidFill>
              </a:rPr>
            </a:br>
            <a:r>
              <a:rPr lang="en-GB" sz="2800" b="1" dirty="0">
                <a:solidFill>
                  <a:schemeClr val="bg1"/>
                </a:solidFill>
              </a:rPr>
              <a:t>This is the UK's opportunity to lead.</a:t>
            </a:r>
            <a:br>
              <a:rPr lang="en-GB" sz="2800" b="1" dirty="0">
                <a:solidFill>
                  <a:schemeClr val="bg1"/>
                </a:solidFill>
              </a:rPr>
            </a:br>
            <a:br>
              <a:rPr lang="en-GB" sz="2800" dirty="0">
                <a:solidFill>
                  <a:schemeClr val="bg1"/>
                </a:solidFill>
              </a:rPr>
            </a:br>
            <a:endParaRPr lang="en-GB" sz="2800" dirty="0">
              <a:solidFill>
                <a:schemeClr val="bg1"/>
              </a:solidFill>
            </a:endParaRPr>
          </a:p>
        </p:txBody>
      </p:sp>
    </p:spTree>
    <p:extLst>
      <p:ext uri="{BB962C8B-B14F-4D97-AF65-F5344CB8AC3E}">
        <p14:creationId xmlns:p14="http://schemas.microsoft.com/office/powerpoint/2010/main" val="2543301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896E9-F8C5-AB47-6A79-F7239759554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3DD98A1-DFA9-DAEA-9BAA-763795CC35BA}"/>
              </a:ext>
            </a:extLst>
          </p:cNvPr>
          <p:cNvSpPr txBox="1">
            <a:spLocks/>
          </p:cNvSpPr>
          <p:nvPr/>
        </p:nvSpPr>
        <p:spPr>
          <a:xfrm>
            <a:off x="1" y="-8259"/>
            <a:ext cx="8422104"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800" dirty="0">
                <a:solidFill>
                  <a:schemeClr val="bg1"/>
                </a:solidFill>
              </a:rPr>
            </a:br>
            <a:endParaRPr lang="en-GB" sz="2800" dirty="0">
              <a:solidFill>
                <a:schemeClr val="bg1"/>
              </a:solidFill>
            </a:endParaRPr>
          </a:p>
        </p:txBody>
      </p:sp>
      <p:pic>
        <p:nvPicPr>
          <p:cNvPr id="5" name="Picture 4">
            <a:extLst>
              <a:ext uri="{FF2B5EF4-FFF2-40B4-BE49-F238E27FC236}">
                <a16:creationId xmlns:a16="http://schemas.microsoft.com/office/drawing/2014/main" id="{A80EED1F-6285-D84F-C55C-D19B7F4A15BE}"/>
              </a:ext>
            </a:extLst>
          </p:cNvPr>
          <p:cNvPicPr>
            <a:picLocks noChangeAspect="1"/>
          </p:cNvPicPr>
          <p:nvPr/>
        </p:nvPicPr>
        <p:blipFill>
          <a:blip r:embed="rId3"/>
          <a:stretch>
            <a:fillRect/>
          </a:stretch>
        </p:blipFill>
        <p:spPr>
          <a:xfrm>
            <a:off x="6994959" y="0"/>
            <a:ext cx="5197041" cy="6858000"/>
          </a:xfrm>
          <a:prstGeom prst="rect">
            <a:avLst/>
          </a:prstGeom>
        </p:spPr>
      </p:pic>
      <p:sp>
        <p:nvSpPr>
          <p:cNvPr id="2" name="Title 1">
            <a:extLst>
              <a:ext uri="{FF2B5EF4-FFF2-40B4-BE49-F238E27FC236}">
                <a16:creationId xmlns:a16="http://schemas.microsoft.com/office/drawing/2014/main" id="{571CE3D3-5044-DFEB-6C99-57B2413C349C}"/>
              </a:ext>
            </a:extLst>
          </p:cNvPr>
          <p:cNvSpPr>
            <a:spLocks noGrp="1"/>
          </p:cNvSpPr>
          <p:nvPr>
            <p:ph type="ctrTitle"/>
          </p:nvPr>
        </p:nvSpPr>
        <p:spPr>
          <a:xfrm>
            <a:off x="347473" y="-78524"/>
            <a:ext cx="8337883" cy="6866259"/>
          </a:xfrm>
          <a:noFill/>
        </p:spPr>
        <p:txBody>
          <a:bodyPr/>
          <a:lstStyle/>
          <a:p>
            <a:pPr algn="l"/>
            <a:r>
              <a:rPr lang="en-GB" b="1" dirty="0">
                <a:solidFill>
                  <a:schemeClr val="bg1"/>
                </a:solidFill>
              </a:rPr>
              <a:t>A window of opportunity</a:t>
            </a:r>
            <a:br>
              <a:rPr lang="en-GB" sz="2800" dirty="0">
                <a:solidFill>
                  <a:schemeClr val="bg1"/>
                </a:solidFill>
              </a:rPr>
            </a:br>
            <a:br>
              <a:rPr lang="en-GB" sz="2800" dirty="0">
                <a:solidFill>
                  <a:schemeClr val="bg1"/>
                </a:solidFill>
              </a:rPr>
            </a:br>
            <a:r>
              <a:rPr lang="en-GB" sz="2800" dirty="0">
                <a:solidFill>
                  <a:schemeClr val="bg1"/>
                </a:solidFill>
              </a:rPr>
              <a:t>We have a short window of time in which a small </a:t>
            </a:r>
            <a:br>
              <a:rPr lang="en-GB" sz="2800" dirty="0">
                <a:solidFill>
                  <a:schemeClr val="bg1"/>
                </a:solidFill>
              </a:rPr>
            </a:br>
            <a:r>
              <a:rPr lang="en-GB" sz="2800" dirty="0">
                <a:solidFill>
                  <a:schemeClr val="bg1"/>
                </a:solidFill>
              </a:rPr>
              <a:t>rover could still make first contact with the ice. </a:t>
            </a:r>
            <a:br>
              <a:rPr lang="en-GB" sz="2800" dirty="0">
                <a:solidFill>
                  <a:schemeClr val="bg1"/>
                </a:solidFill>
              </a:rPr>
            </a:br>
            <a:r>
              <a:rPr lang="en-GB" sz="2800" dirty="0">
                <a:solidFill>
                  <a:schemeClr val="bg1"/>
                </a:solidFill>
              </a:rPr>
              <a:t>This small rover is possible with our resources.</a:t>
            </a:r>
            <a:br>
              <a:rPr lang="en-GB" sz="2800" dirty="0">
                <a:solidFill>
                  <a:schemeClr val="bg1"/>
                </a:solidFill>
              </a:rPr>
            </a:br>
            <a:br>
              <a:rPr lang="en-GB" sz="2800" dirty="0">
                <a:solidFill>
                  <a:schemeClr val="bg1"/>
                </a:solidFill>
              </a:rPr>
            </a:br>
            <a:r>
              <a:rPr lang="en-GB" sz="2800" dirty="0">
                <a:solidFill>
                  <a:schemeClr val="bg1"/>
                </a:solidFill>
              </a:rPr>
              <a:t>The discovery will enable us to take advantage </a:t>
            </a:r>
            <a:br>
              <a:rPr lang="en-GB" sz="2800" dirty="0">
                <a:solidFill>
                  <a:schemeClr val="bg1"/>
                </a:solidFill>
              </a:rPr>
            </a:br>
            <a:r>
              <a:rPr lang="en-GB" sz="2800" dirty="0">
                <a:solidFill>
                  <a:schemeClr val="bg1"/>
                </a:solidFill>
              </a:rPr>
              <a:t>of the emerging space economy position us for</a:t>
            </a:r>
            <a:br>
              <a:rPr lang="en-GB" sz="2800" dirty="0">
                <a:solidFill>
                  <a:schemeClr val="bg1"/>
                </a:solidFill>
              </a:rPr>
            </a:br>
            <a:r>
              <a:rPr lang="en-GB" sz="2800" dirty="0">
                <a:solidFill>
                  <a:schemeClr val="bg1"/>
                </a:solidFill>
              </a:rPr>
              <a:t>a consultative role in lunar regulation.</a:t>
            </a:r>
            <a:br>
              <a:rPr lang="en-GB" sz="2800" dirty="0">
                <a:solidFill>
                  <a:schemeClr val="bg1"/>
                </a:solidFill>
              </a:rPr>
            </a:br>
            <a:br>
              <a:rPr lang="en-GB" sz="2800" dirty="0">
                <a:solidFill>
                  <a:schemeClr val="bg1"/>
                </a:solidFill>
              </a:rPr>
            </a:br>
            <a:r>
              <a:rPr lang="en-GB" sz="2800" dirty="0">
                <a:solidFill>
                  <a:schemeClr val="bg1"/>
                </a:solidFill>
              </a:rPr>
              <a:t>Antarctica is the world’s greatest example of international partnership, and the UK helped </a:t>
            </a:r>
            <a:br>
              <a:rPr lang="en-GB" sz="2800" dirty="0">
                <a:solidFill>
                  <a:schemeClr val="bg1"/>
                </a:solidFill>
              </a:rPr>
            </a:br>
            <a:r>
              <a:rPr lang="en-GB" sz="2800" dirty="0">
                <a:solidFill>
                  <a:schemeClr val="bg1"/>
                </a:solidFill>
              </a:rPr>
              <a:t>build the framework. We can do it again.</a:t>
            </a:r>
            <a:br>
              <a:rPr lang="en-GB" sz="2800" dirty="0">
                <a:solidFill>
                  <a:schemeClr val="bg1"/>
                </a:solidFill>
              </a:rPr>
            </a:br>
            <a:br>
              <a:rPr lang="en-GB" sz="2800" dirty="0">
                <a:solidFill>
                  <a:schemeClr val="bg1"/>
                </a:solidFill>
              </a:rPr>
            </a:br>
            <a:r>
              <a:rPr lang="en-GB" sz="2800" dirty="0">
                <a:solidFill>
                  <a:schemeClr val="bg1"/>
                </a:solidFill>
              </a:rPr>
              <a:t>A</a:t>
            </a:r>
            <a:r>
              <a:rPr lang="en-GB" sz="2800" b="1" dirty="0">
                <a:solidFill>
                  <a:schemeClr val="bg1"/>
                </a:solidFill>
              </a:rPr>
              <a:t> new global commons </a:t>
            </a:r>
            <a:r>
              <a:rPr lang="en-GB" sz="2800" dirty="0">
                <a:solidFill>
                  <a:schemeClr val="bg1"/>
                </a:solidFill>
              </a:rPr>
              <a:t>on the Moon.</a:t>
            </a:r>
            <a:br>
              <a:rPr lang="en-GB" sz="2800" dirty="0">
                <a:solidFill>
                  <a:schemeClr val="bg1"/>
                </a:solidFill>
              </a:rPr>
            </a:br>
            <a:endParaRPr lang="en-GB" sz="2800" dirty="0">
              <a:solidFill>
                <a:schemeClr val="bg1"/>
              </a:solidFill>
            </a:endParaRPr>
          </a:p>
        </p:txBody>
      </p:sp>
    </p:spTree>
    <p:extLst>
      <p:ext uri="{BB962C8B-B14F-4D97-AF65-F5344CB8AC3E}">
        <p14:creationId xmlns:p14="http://schemas.microsoft.com/office/powerpoint/2010/main" val="255736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B4D34-9A62-2A2C-B2EB-70AE1EB66B2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E513F84-FD32-8431-74D3-8A93F67E6027}"/>
              </a:ext>
            </a:extLst>
          </p:cNvPr>
          <p:cNvPicPr>
            <a:picLocks noChangeAspect="1"/>
          </p:cNvPicPr>
          <p:nvPr/>
        </p:nvPicPr>
        <p:blipFill>
          <a:blip r:embed="rId3"/>
          <a:srcRect l="16633" r="8325"/>
          <a:stretch>
            <a:fillRect/>
          </a:stretch>
        </p:blipFill>
        <p:spPr>
          <a:xfrm rot="16200000">
            <a:off x="6834823" y="1500818"/>
            <a:ext cx="6866258" cy="3848099"/>
          </a:xfrm>
          <a:prstGeom prst="rect">
            <a:avLst/>
          </a:prstGeom>
        </p:spPr>
      </p:pic>
      <p:sp>
        <p:nvSpPr>
          <p:cNvPr id="3" name="Title 1">
            <a:extLst>
              <a:ext uri="{FF2B5EF4-FFF2-40B4-BE49-F238E27FC236}">
                <a16:creationId xmlns:a16="http://schemas.microsoft.com/office/drawing/2014/main" id="{C875FFC1-771C-EA0D-3559-D6F3866CD14E}"/>
              </a:ext>
            </a:extLst>
          </p:cNvPr>
          <p:cNvSpPr txBox="1">
            <a:spLocks/>
          </p:cNvSpPr>
          <p:nvPr/>
        </p:nvSpPr>
        <p:spPr>
          <a:xfrm>
            <a:off x="0" y="-8263"/>
            <a:ext cx="8343902"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800" dirty="0">
                <a:solidFill>
                  <a:schemeClr val="bg1"/>
                </a:solidFill>
              </a:rPr>
            </a:br>
            <a:endParaRPr lang="en-GB" sz="2800" dirty="0">
              <a:solidFill>
                <a:schemeClr val="bg1"/>
              </a:solidFill>
            </a:endParaRPr>
          </a:p>
        </p:txBody>
      </p:sp>
      <p:sp>
        <p:nvSpPr>
          <p:cNvPr id="2" name="Title 1">
            <a:extLst>
              <a:ext uri="{FF2B5EF4-FFF2-40B4-BE49-F238E27FC236}">
                <a16:creationId xmlns:a16="http://schemas.microsoft.com/office/drawing/2014/main" id="{52138983-B5A2-47F1-5F66-C3D55BE57CC0}"/>
              </a:ext>
            </a:extLst>
          </p:cNvPr>
          <p:cNvSpPr>
            <a:spLocks noGrp="1"/>
          </p:cNvSpPr>
          <p:nvPr>
            <p:ph type="ctrTitle"/>
          </p:nvPr>
        </p:nvSpPr>
        <p:spPr>
          <a:xfrm>
            <a:off x="307523" y="-449019"/>
            <a:ext cx="11020927" cy="6866259"/>
          </a:xfrm>
          <a:solidFill>
            <a:srgbClr val="000000">
              <a:alpha val="0"/>
            </a:srgbClr>
          </a:solidFill>
        </p:spPr>
        <p:txBody>
          <a:bodyPr/>
          <a:lstStyle/>
          <a:p>
            <a:pPr algn="l"/>
            <a:r>
              <a:rPr lang="en-GB" b="1" dirty="0">
                <a:solidFill>
                  <a:schemeClr val="bg1"/>
                </a:solidFill>
              </a:rPr>
              <a:t>Achievability and competition</a:t>
            </a: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The UK already builds lunar descent engines and Mars landers. </a:t>
            </a:r>
            <a:br>
              <a:rPr lang="en-GB" sz="2800" dirty="0">
                <a:solidFill>
                  <a:schemeClr val="bg1"/>
                </a:solidFill>
              </a:rPr>
            </a:br>
            <a:r>
              <a:rPr lang="en-GB" sz="2800" dirty="0">
                <a:solidFill>
                  <a:schemeClr val="bg1"/>
                </a:solidFill>
              </a:rPr>
              <a:t>Intuitive Machines owns an antenna in Cornwall. We  have the</a:t>
            </a:r>
            <a:br>
              <a:rPr lang="en-GB" sz="2800" dirty="0">
                <a:solidFill>
                  <a:schemeClr val="bg1"/>
                </a:solidFill>
              </a:rPr>
            </a:br>
            <a:r>
              <a:rPr lang="en-GB" sz="2800" dirty="0">
                <a:solidFill>
                  <a:schemeClr val="bg1"/>
                </a:solidFill>
              </a:rPr>
              <a:t>team we need to run full missions.</a:t>
            </a:r>
            <a:br>
              <a:rPr lang="en-GB" sz="2800" dirty="0">
                <a:solidFill>
                  <a:schemeClr val="bg1"/>
                </a:solidFill>
              </a:rPr>
            </a:br>
            <a:br>
              <a:rPr lang="en-GB" sz="2800" dirty="0">
                <a:solidFill>
                  <a:schemeClr val="bg1"/>
                </a:solidFill>
              </a:rPr>
            </a:br>
            <a:r>
              <a:rPr lang="en-GB" sz="2800" dirty="0">
                <a:solidFill>
                  <a:schemeClr val="bg1"/>
                </a:solidFill>
              </a:rPr>
              <a:t>We are well-placed to succeed because we have low-gravity </a:t>
            </a:r>
            <a:br>
              <a:rPr lang="en-GB" sz="2800" dirty="0">
                <a:solidFill>
                  <a:schemeClr val="bg1"/>
                </a:solidFill>
              </a:rPr>
            </a:br>
            <a:r>
              <a:rPr lang="en-GB" sz="2800" dirty="0">
                <a:solidFill>
                  <a:schemeClr val="bg1"/>
                </a:solidFill>
              </a:rPr>
              <a:t>drill technologies that could allow us to reach the subsurface. </a:t>
            </a:r>
            <a:br>
              <a:rPr lang="en-GB" sz="2800" dirty="0">
                <a:solidFill>
                  <a:schemeClr val="bg1"/>
                </a:solidFill>
              </a:rPr>
            </a:br>
            <a:r>
              <a:rPr lang="en-GB" sz="2800" dirty="0">
                <a:solidFill>
                  <a:schemeClr val="bg1"/>
                </a:solidFill>
              </a:rPr>
              <a:t>Our competitors are not attempting to explore at depth.</a:t>
            </a:r>
            <a:br>
              <a:rPr lang="en-GB" sz="2800" dirty="0">
                <a:solidFill>
                  <a:schemeClr val="bg1"/>
                </a:solidFill>
              </a:rPr>
            </a:br>
            <a:br>
              <a:rPr lang="en-GB" sz="2800" dirty="0">
                <a:solidFill>
                  <a:schemeClr val="bg1"/>
                </a:solidFill>
              </a:rPr>
            </a:br>
            <a:r>
              <a:rPr lang="en-GB" sz="2800" dirty="0">
                <a:solidFill>
                  <a:schemeClr val="bg1"/>
                </a:solidFill>
              </a:rPr>
              <a:t>With the credibility of landing, we can leverage our convening </a:t>
            </a:r>
            <a:br>
              <a:rPr lang="en-GB" sz="2800" dirty="0">
                <a:solidFill>
                  <a:schemeClr val="bg1"/>
                </a:solidFill>
              </a:rPr>
            </a:br>
            <a:r>
              <a:rPr lang="en-GB" sz="2800" dirty="0">
                <a:solidFill>
                  <a:schemeClr val="bg1"/>
                </a:solidFill>
              </a:rPr>
              <a:t>power, on the world stage, convert these achievements </a:t>
            </a:r>
            <a:br>
              <a:rPr lang="en-GB" sz="2800" dirty="0">
                <a:solidFill>
                  <a:schemeClr val="bg1"/>
                </a:solidFill>
              </a:rPr>
            </a:br>
            <a:r>
              <a:rPr lang="en-GB" sz="2800" dirty="0">
                <a:solidFill>
                  <a:schemeClr val="bg1"/>
                </a:solidFill>
              </a:rPr>
              <a:t>into meaningful principles for the exploration of outer space.</a:t>
            </a:r>
            <a:br>
              <a:rPr lang="en-GB" sz="2800" dirty="0">
                <a:solidFill>
                  <a:schemeClr val="bg1"/>
                </a:solidFill>
              </a:rPr>
            </a:br>
            <a:endParaRPr lang="en-GB" sz="2800" dirty="0">
              <a:solidFill>
                <a:schemeClr val="bg1"/>
              </a:solidFill>
            </a:endParaRPr>
          </a:p>
        </p:txBody>
      </p:sp>
    </p:spTree>
    <p:extLst>
      <p:ext uri="{BB962C8B-B14F-4D97-AF65-F5344CB8AC3E}">
        <p14:creationId xmlns:p14="http://schemas.microsoft.com/office/powerpoint/2010/main" val="350036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A991B-1FBB-1B89-C60B-F42C56DF9BE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39C7747-85B0-4658-5F7D-F65FD5816471}"/>
              </a:ext>
            </a:extLst>
          </p:cNvPr>
          <p:cNvSpPr txBox="1">
            <a:spLocks/>
          </p:cNvSpPr>
          <p:nvPr/>
        </p:nvSpPr>
        <p:spPr>
          <a:xfrm>
            <a:off x="0" y="-8263"/>
            <a:ext cx="8343902"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800" dirty="0">
                <a:solidFill>
                  <a:schemeClr val="bg1"/>
                </a:solidFill>
              </a:rPr>
            </a:br>
            <a:endParaRPr lang="en-GB" sz="2800" dirty="0">
              <a:solidFill>
                <a:schemeClr val="bg1"/>
              </a:solidFill>
            </a:endParaRPr>
          </a:p>
        </p:txBody>
      </p:sp>
      <p:sp>
        <p:nvSpPr>
          <p:cNvPr id="2" name="Title 1">
            <a:extLst>
              <a:ext uri="{FF2B5EF4-FFF2-40B4-BE49-F238E27FC236}">
                <a16:creationId xmlns:a16="http://schemas.microsoft.com/office/drawing/2014/main" id="{EB6192CE-8D61-E289-14DA-BAE744E05694}"/>
              </a:ext>
            </a:extLst>
          </p:cNvPr>
          <p:cNvSpPr>
            <a:spLocks noGrp="1"/>
          </p:cNvSpPr>
          <p:nvPr>
            <p:ph type="ctrTitle"/>
          </p:nvPr>
        </p:nvSpPr>
        <p:spPr>
          <a:xfrm>
            <a:off x="274321" y="776355"/>
            <a:ext cx="5925311" cy="5696712"/>
          </a:xfrm>
          <a:solidFill>
            <a:srgbClr val="000000"/>
          </a:solidFill>
        </p:spPr>
        <p:txBody>
          <a:bodyPr/>
          <a:lstStyle/>
          <a:p>
            <a:pPr algn="l"/>
            <a:r>
              <a:rPr lang="en-GB" b="1" dirty="0">
                <a:solidFill>
                  <a:schemeClr val="bg1"/>
                </a:solidFill>
              </a:rPr>
              <a:t>Why now?</a:t>
            </a:r>
            <a:br>
              <a:rPr lang="en-GB" sz="2800" dirty="0">
                <a:solidFill>
                  <a:schemeClr val="bg1"/>
                </a:solidFill>
              </a:rPr>
            </a:b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The UK needs to move quickly, if we are to secure the first-mover advantages that are achievable with a small rover. </a:t>
            </a:r>
            <a:br>
              <a:rPr lang="en-GB" sz="2800" dirty="0">
                <a:solidFill>
                  <a:schemeClr val="bg1"/>
                </a:solidFill>
              </a:rPr>
            </a:br>
            <a:br>
              <a:rPr lang="en-GB" sz="2800" dirty="0">
                <a:solidFill>
                  <a:schemeClr val="bg1"/>
                </a:solidFill>
              </a:rPr>
            </a:br>
            <a:r>
              <a:rPr lang="en-GB" sz="2800" dirty="0">
                <a:solidFill>
                  <a:schemeClr val="bg1"/>
                </a:solidFill>
              </a:rPr>
              <a:t>There is no greater prize. We estimate it will require £25m to attempt it.</a:t>
            </a:r>
            <a:br>
              <a:rPr lang="en-GB" sz="2800" dirty="0">
                <a:solidFill>
                  <a:schemeClr val="bg1"/>
                </a:solidFill>
              </a:rPr>
            </a:br>
            <a:br>
              <a:rPr lang="en-GB" sz="2800" dirty="0">
                <a:solidFill>
                  <a:schemeClr val="bg1"/>
                </a:solidFill>
              </a:rPr>
            </a:br>
            <a:r>
              <a:rPr lang="en-GB" sz="2800" dirty="0">
                <a:solidFill>
                  <a:schemeClr val="bg1"/>
                </a:solidFill>
              </a:rPr>
              <a:t>The UK Government has funding worth around </a:t>
            </a:r>
            <a:r>
              <a:rPr lang="en-GB" sz="2800" b="1" dirty="0">
                <a:solidFill>
                  <a:schemeClr val="bg1"/>
                </a:solidFill>
              </a:rPr>
              <a:t>£5m</a:t>
            </a:r>
            <a:r>
              <a:rPr lang="en-GB" sz="2800" dirty="0">
                <a:solidFill>
                  <a:schemeClr val="bg1"/>
                </a:solidFill>
              </a:rPr>
              <a:t>. With </a:t>
            </a:r>
            <a:r>
              <a:rPr lang="en-GB" sz="2800" b="1" dirty="0">
                <a:solidFill>
                  <a:schemeClr val="bg1"/>
                </a:solidFill>
              </a:rPr>
              <a:t>£20m </a:t>
            </a:r>
            <a:r>
              <a:rPr lang="en-GB" sz="2800" dirty="0">
                <a:solidFill>
                  <a:schemeClr val="bg1"/>
                </a:solidFill>
              </a:rPr>
              <a:t>in private finance we can seize this opportunity.</a:t>
            </a:r>
            <a:br>
              <a:rPr lang="en-GB" sz="2800" dirty="0">
                <a:solidFill>
                  <a:schemeClr val="bg1"/>
                </a:solidFill>
              </a:rPr>
            </a:br>
            <a:endParaRPr lang="en-GB" sz="2800" dirty="0">
              <a:solidFill>
                <a:schemeClr val="bg1"/>
              </a:solidFill>
            </a:endParaRPr>
          </a:p>
        </p:txBody>
      </p:sp>
      <p:pic>
        <p:nvPicPr>
          <p:cNvPr id="4" name="Picture 2">
            <a:extLst>
              <a:ext uri="{FF2B5EF4-FFF2-40B4-BE49-F238E27FC236}">
                <a16:creationId xmlns:a16="http://schemas.microsoft.com/office/drawing/2014/main" id="{1503F23A-A705-F03A-DF8A-27287CE6B5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00" r="23377"/>
          <a:stretch>
            <a:fillRect/>
          </a:stretch>
        </p:blipFill>
        <p:spPr bwMode="auto">
          <a:xfrm>
            <a:off x="6785811" y="-8259"/>
            <a:ext cx="540618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44A6061-4254-C849-1D49-02E2103DFDB6}"/>
              </a:ext>
            </a:extLst>
          </p:cNvPr>
          <p:cNvSpPr/>
          <p:nvPr/>
        </p:nvSpPr>
        <p:spPr>
          <a:xfrm rot="16200000">
            <a:off x="4814518" y="1954775"/>
            <a:ext cx="6866257" cy="2923672"/>
          </a:xfrm>
          <a:prstGeom prst="rect">
            <a:avLst/>
          </a:prstGeom>
          <a:gradFill>
            <a:gsLst>
              <a:gs pos="0">
                <a:srgbClr val="000000"/>
              </a:gs>
              <a:gs pos="0">
                <a:srgbClr val="000000"/>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39980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243E3-4F7A-0997-C59D-1ADBD885BD4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A8D3A2A-865C-5065-91B9-8119ED74B05E}"/>
              </a:ext>
            </a:extLst>
          </p:cNvPr>
          <p:cNvSpPr txBox="1">
            <a:spLocks/>
          </p:cNvSpPr>
          <p:nvPr/>
        </p:nvSpPr>
        <p:spPr>
          <a:xfrm>
            <a:off x="0" y="-16518"/>
            <a:ext cx="8171108"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2800" dirty="0">
              <a:solidFill>
                <a:schemeClr val="bg1"/>
              </a:solidFill>
            </a:endParaRPr>
          </a:p>
        </p:txBody>
      </p:sp>
      <p:pic>
        <p:nvPicPr>
          <p:cNvPr id="6" name="Picture 5">
            <a:extLst>
              <a:ext uri="{FF2B5EF4-FFF2-40B4-BE49-F238E27FC236}">
                <a16:creationId xmlns:a16="http://schemas.microsoft.com/office/drawing/2014/main" id="{D3AE5B6E-B9E7-242F-6B6B-7BA2E8D2CC43}"/>
              </a:ext>
            </a:extLst>
          </p:cNvPr>
          <p:cNvPicPr>
            <a:picLocks noChangeAspect="1"/>
          </p:cNvPicPr>
          <p:nvPr/>
        </p:nvPicPr>
        <p:blipFill>
          <a:blip r:embed="rId3"/>
          <a:stretch>
            <a:fillRect/>
          </a:stretch>
        </p:blipFill>
        <p:spPr>
          <a:xfrm>
            <a:off x="4020893" y="-8259"/>
            <a:ext cx="8171107" cy="6858000"/>
          </a:xfrm>
          <a:prstGeom prst="rect">
            <a:avLst/>
          </a:prstGeom>
        </p:spPr>
      </p:pic>
      <p:sp>
        <p:nvSpPr>
          <p:cNvPr id="2" name="Title 1">
            <a:extLst>
              <a:ext uri="{FF2B5EF4-FFF2-40B4-BE49-F238E27FC236}">
                <a16:creationId xmlns:a16="http://schemas.microsoft.com/office/drawing/2014/main" id="{DDF7F585-C74F-8CE8-A2FD-2E09C56F5432}"/>
              </a:ext>
            </a:extLst>
          </p:cNvPr>
          <p:cNvSpPr>
            <a:spLocks noGrp="1"/>
          </p:cNvSpPr>
          <p:nvPr>
            <p:ph type="ctrTitle"/>
          </p:nvPr>
        </p:nvSpPr>
        <p:spPr>
          <a:xfrm>
            <a:off x="265175" y="8259"/>
            <a:ext cx="12033505" cy="6866259"/>
          </a:xfrm>
          <a:noFill/>
        </p:spPr>
        <p:txBody>
          <a:bodyPr>
            <a:normAutofit/>
          </a:bodyPr>
          <a:lstStyle/>
          <a:p>
            <a:pPr algn="l"/>
            <a:r>
              <a:rPr lang="en-GB" b="1" dirty="0">
                <a:solidFill>
                  <a:schemeClr val="bg1"/>
                </a:solidFill>
              </a:rPr>
              <a:t>What will make our first contact?</a:t>
            </a:r>
            <a:br>
              <a:rPr lang="en-GB" sz="2800" dirty="0">
                <a:solidFill>
                  <a:schemeClr val="bg1"/>
                </a:solidFill>
              </a:rPr>
            </a:br>
            <a:br>
              <a:rPr lang="en-GB" sz="2800" dirty="0">
                <a:solidFill>
                  <a:schemeClr val="bg1"/>
                </a:solidFill>
              </a:rPr>
            </a:br>
            <a:br>
              <a:rPr lang="en-GB" sz="2800" dirty="0">
                <a:solidFill>
                  <a:schemeClr val="bg1"/>
                </a:solidFill>
              </a:rPr>
            </a:br>
            <a:r>
              <a:rPr lang="en-GB" sz="2800" b="1" dirty="0">
                <a:solidFill>
                  <a:schemeClr val="bg1"/>
                </a:solidFill>
              </a:rPr>
              <a:t>The spacecraft: </a:t>
            </a:r>
            <a:r>
              <a:rPr lang="en-GB" sz="2800" dirty="0">
                <a:solidFill>
                  <a:schemeClr val="bg1"/>
                </a:solidFill>
              </a:rPr>
              <a:t>We propose a 20kg rover with </a:t>
            </a:r>
            <a:br>
              <a:rPr lang="en-GB" sz="2800" dirty="0">
                <a:solidFill>
                  <a:schemeClr val="bg1"/>
                </a:solidFill>
              </a:rPr>
            </a:br>
            <a:r>
              <a:rPr lang="en-GB" sz="2800" dirty="0">
                <a:solidFill>
                  <a:schemeClr val="bg1"/>
                </a:solidFill>
              </a:rPr>
              <a:t>skid-steering, delivered on a commercial contract.</a:t>
            </a:r>
            <a:br>
              <a:rPr lang="en-GB" sz="2800" dirty="0">
                <a:solidFill>
                  <a:schemeClr val="bg1"/>
                </a:solidFill>
              </a:rPr>
            </a:br>
            <a:br>
              <a:rPr lang="en-GB" sz="2800" dirty="0">
                <a:solidFill>
                  <a:schemeClr val="bg1"/>
                </a:solidFill>
              </a:rPr>
            </a:br>
            <a:r>
              <a:rPr lang="en-GB" sz="2800" b="1" dirty="0">
                <a:solidFill>
                  <a:schemeClr val="bg1"/>
                </a:solidFill>
              </a:rPr>
              <a:t>The mission: </a:t>
            </a:r>
            <a:r>
              <a:rPr lang="en-GB" sz="2800" dirty="0">
                <a:solidFill>
                  <a:schemeClr val="bg1"/>
                </a:solidFill>
              </a:rPr>
              <a:t>14 days, using solar power, </a:t>
            </a:r>
            <a:br>
              <a:rPr lang="en-GB" sz="2800" dirty="0">
                <a:solidFill>
                  <a:schemeClr val="bg1"/>
                </a:solidFill>
              </a:rPr>
            </a:br>
            <a:r>
              <a:rPr lang="en-GB" sz="2800" dirty="0">
                <a:solidFill>
                  <a:schemeClr val="bg1"/>
                </a:solidFill>
              </a:rPr>
              <a:t>with sorties into the shadowed regions.</a:t>
            </a:r>
            <a:br>
              <a:rPr lang="en-GB" sz="2800" dirty="0">
                <a:solidFill>
                  <a:schemeClr val="bg1"/>
                </a:solidFill>
              </a:rPr>
            </a:br>
            <a:br>
              <a:rPr lang="en-GB" sz="2800" dirty="0">
                <a:solidFill>
                  <a:schemeClr val="bg1"/>
                </a:solidFill>
              </a:rPr>
            </a:br>
            <a:r>
              <a:rPr lang="en-GB" sz="2800" b="1" dirty="0">
                <a:solidFill>
                  <a:schemeClr val="bg1"/>
                </a:solidFill>
              </a:rPr>
              <a:t>The payload: </a:t>
            </a:r>
            <a:r>
              <a:rPr lang="en-GB" sz="2800" dirty="0">
                <a:solidFill>
                  <a:schemeClr val="bg1"/>
                </a:solidFill>
              </a:rPr>
              <a:t>A penetrator to probe</a:t>
            </a:r>
            <a:br>
              <a:rPr lang="en-GB" sz="2800" dirty="0">
                <a:solidFill>
                  <a:schemeClr val="bg1"/>
                </a:solidFill>
              </a:rPr>
            </a:br>
            <a:r>
              <a:rPr lang="en-GB" sz="2800" dirty="0">
                <a:solidFill>
                  <a:schemeClr val="bg1"/>
                </a:solidFill>
              </a:rPr>
              <a:t>the subsurface in pursuit of ice. </a:t>
            </a:r>
            <a:br>
              <a:rPr lang="en-GB" sz="2800" dirty="0">
                <a:solidFill>
                  <a:schemeClr val="bg1"/>
                </a:solidFill>
              </a:rPr>
            </a:br>
            <a:br>
              <a:rPr lang="en-GB" sz="2800" dirty="0">
                <a:solidFill>
                  <a:schemeClr val="bg1"/>
                </a:solidFill>
              </a:rPr>
            </a:br>
            <a:r>
              <a:rPr lang="en-GB" sz="2800" b="1" dirty="0">
                <a:solidFill>
                  <a:schemeClr val="bg1"/>
                </a:solidFill>
              </a:rPr>
              <a:t>The goal: </a:t>
            </a:r>
            <a:r>
              <a:rPr lang="en-GB" sz="2800" dirty="0">
                <a:solidFill>
                  <a:schemeClr val="bg1"/>
                </a:solidFill>
              </a:rPr>
              <a:t>first contact with </a:t>
            </a:r>
            <a:br>
              <a:rPr lang="en-GB" sz="2800" dirty="0">
                <a:solidFill>
                  <a:schemeClr val="bg1"/>
                </a:solidFill>
              </a:rPr>
            </a:br>
            <a:r>
              <a:rPr lang="en-GB" sz="2800" dirty="0">
                <a:solidFill>
                  <a:schemeClr val="bg1"/>
                </a:solidFill>
              </a:rPr>
              <a:t>water on the moon.</a:t>
            </a:r>
            <a:br>
              <a:rPr lang="en-GB" sz="2800" dirty="0">
                <a:solidFill>
                  <a:schemeClr val="bg1"/>
                </a:solidFill>
              </a:rPr>
            </a:br>
            <a:br>
              <a:rPr lang="en-GB" sz="2800" dirty="0">
                <a:solidFill>
                  <a:schemeClr val="bg1"/>
                </a:solidFill>
              </a:rPr>
            </a:br>
            <a:endParaRPr lang="en-GB" sz="2800" dirty="0">
              <a:solidFill>
                <a:schemeClr val="bg1"/>
              </a:solidFill>
            </a:endParaRPr>
          </a:p>
        </p:txBody>
      </p:sp>
    </p:spTree>
    <p:extLst>
      <p:ext uri="{BB962C8B-B14F-4D97-AF65-F5344CB8AC3E}">
        <p14:creationId xmlns:p14="http://schemas.microsoft.com/office/powerpoint/2010/main" val="32540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7A245-E352-4EEA-B828-7CA057FFF51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BAFBE2D-E11C-7260-F1D7-C03172715B33}"/>
              </a:ext>
            </a:extLst>
          </p:cNvPr>
          <p:cNvSpPr txBox="1">
            <a:spLocks/>
          </p:cNvSpPr>
          <p:nvPr/>
        </p:nvSpPr>
        <p:spPr>
          <a:xfrm>
            <a:off x="-1" y="-16518"/>
            <a:ext cx="12192001" cy="6874518"/>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2800" dirty="0">
              <a:solidFill>
                <a:schemeClr val="bg1"/>
              </a:solidFill>
            </a:endParaRPr>
          </a:p>
        </p:txBody>
      </p:sp>
      <p:pic>
        <p:nvPicPr>
          <p:cNvPr id="13" name="Picture 12" descr="Patrick Harkness: Northern Ireland’s place in UK allows us to dare ...">
            <a:extLst>
              <a:ext uri="{FF2B5EF4-FFF2-40B4-BE49-F238E27FC236}">
                <a16:creationId xmlns:a16="http://schemas.microsoft.com/office/drawing/2014/main" id="{B32ACB82-23D4-DDD8-5540-0C3C4CFE1844}"/>
              </a:ext>
            </a:extLst>
          </p:cNvPr>
          <p:cNvPicPr>
            <a:picLocks noChangeAspect="1"/>
          </p:cNvPicPr>
          <p:nvPr/>
        </p:nvPicPr>
        <p:blipFill>
          <a:blip r:embed="rId3"/>
          <a:srcRect l="20988" t="-740" r="15197" b="740"/>
          <a:stretch>
            <a:fillRect/>
          </a:stretch>
        </p:blipFill>
        <p:spPr>
          <a:xfrm>
            <a:off x="319677" y="1107985"/>
            <a:ext cx="929708"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Picture 13" descr="Milton Keynes university scientist has fingers crossed for moon mission ...">
            <a:extLst>
              <a:ext uri="{FF2B5EF4-FFF2-40B4-BE49-F238E27FC236}">
                <a16:creationId xmlns:a16="http://schemas.microsoft.com/office/drawing/2014/main" id="{88D8F743-583E-F53A-1F95-6B60A25FFC16}"/>
              </a:ext>
            </a:extLst>
          </p:cNvPr>
          <p:cNvPicPr>
            <a:picLocks noChangeAspect="1"/>
          </p:cNvPicPr>
          <p:nvPr/>
        </p:nvPicPr>
        <p:blipFill>
          <a:blip r:embed="rId4"/>
          <a:srcRect l="40077" r="34686" b="52991"/>
          <a:stretch>
            <a:fillRect/>
          </a:stretch>
        </p:blipFill>
        <p:spPr>
          <a:xfrm>
            <a:off x="321688" y="2676478"/>
            <a:ext cx="927697"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descr="Professor Neil Bowles | St Cross College">
            <a:extLst>
              <a:ext uri="{FF2B5EF4-FFF2-40B4-BE49-F238E27FC236}">
                <a16:creationId xmlns:a16="http://schemas.microsoft.com/office/drawing/2014/main" id="{B80999E5-2181-7688-B23A-2BBB89F42799}"/>
              </a:ext>
            </a:extLst>
          </p:cNvPr>
          <p:cNvPicPr>
            <a:picLocks noChangeAspect="1"/>
          </p:cNvPicPr>
          <p:nvPr/>
        </p:nvPicPr>
        <p:blipFill>
          <a:blip r:embed="rId5"/>
          <a:stretch>
            <a:fillRect/>
          </a:stretch>
        </p:blipFill>
        <p:spPr>
          <a:xfrm>
            <a:off x="2288239" y="3416241"/>
            <a:ext cx="939679"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15" descr="History of Mars’ habitability preserved in ancient dunes">
            <a:extLst>
              <a:ext uri="{FF2B5EF4-FFF2-40B4-BE49-F238E27FC236}">
                <a16:creationId xmlns:a16="http://schemas.microsoft.com/office/drawing/2014/main" id="{400A6006-42F9-7C07-56E2-195F2D1EC632}"/>
              </a:ext>
            </a:extLst>
          </p:cNvPr>
          <p:cNvPicPr>
            <a:picLocks noChangeAspect="1"/>
          </p:cNvPicPr>
          <p:nvPr/>
        </p:nvPicPr>
        <p:blipFill>
          <a:blip r:embed="rId6"/>
          <a:srcRect t="3576" r="26060" b="41093"/>
          <a:stretch>
            <a:fillRect/>
          </a:stretch>
        </p:blipFill>
        <p:spPr>
          <a:xfrm>
            <a:off x="319677" y="4214216"/>
            <a:ext cx="971407"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16" descr="Dr Ben Bussey - Indo-Pacific Space &amp; Earth Conference">
            <a:extLst>
              <a:ext uri="{FF2B5EF4-FFF2-40B4-BE49-F238E27FC236}">
                <a16:creationId xmlns:a16="http://schemas.microsoft.com/office/drawing/2014/main" id="{DFE43554-1498-7E3C-258A-D27AD4386AF5}"/>
              </a:ext>
            </a:extLst>
          </p:cNvPr>
          <p:cNvPicPr>
            <a:picLocks noChangeAspect="1"/>
          </p:cNvPicPr>
          <p:nvPr/>
        </p:nvPicPr>
        <p:blipFill>
          <a:blip r:embed="rId7"/>
          <a:stretch>
            <a:fillRect/>
          </a:stretch>
        </p:blipFill>
        <p:spPr>
          <a:xfrm>
            <a:off x="2255918" y="1636933"/>
            <a:ext cx="972000"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a:extLst>
              <a:ext uri="{FF2B5EF4-FFF2-40B4-BE49-F238E27FC236}">
                <a16:creationId xmlns:a16="http://schemas.microsoft.com/office/drawing/2014/main" id="{802A1B91-9668-A7FA-B695-C38F6E1D26AE}"/>
              </a:ext>
            </a:extLst>
          </p:cNvPr>
          <p:cNvPicPr>
            <a:picLocks noChangeAspect="1"/>
          </p:cNvPicPr>
          <p:nvPr/>
        </p:nvPicPr>
        <p:blipFill>
          <a:blip r:embed="rId8"/>
          <a:srcRect l="30635" r="35521" b="41336"/>
          <a:stretch>
            <a:fillRect/>
          </a:stretch>
        </p:blipFill>
        <p:spPr>
          <a:xfrm>
            <a:off x="2288239" y="4987812"/>
            <a:ext cx="953452"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descr="Space researcher shares her inspiring story and advice to young women ...">
            <a:extLst>
              <a:ext uri="{FF2B5EF4-FFF2-40B4-BE49-F238E27FC236}">
                <a16:creationId xmlns:a16="http://schemas.microsoft.com/office/drawing/2014/main" id="{EBB08995-D321-83C0-2515-54D802EE7CCA}"/>
              </a:ext>
            </a:extLst>
          </p:cNvPr>
          <p:cNvPicPr>
            <a:picLocks noChangeAspect="1"/>
          </p:cNvPicPr>
          <p:nvPr/>
        </p:nvPicPr>
        <p:blipFill>
          <a:blip r:embed="rId9"/>
          <a:srcRect l="2704" t="3046" r="56264" b="19177"/>
          <a:stretch>
            <a:fillRect/>
          </a:stretch>
        </p:blipFill>
        <p:spPr>
          <a:xfrm>
            <a:off x="410848" y="5698247"/>
            <a:ext cx="911911"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8E922E27-803E-52FA-18C7-479192C714F5}"/>
              </a:ext>
            </a:extLst>
          </p:cNvPr>
          <p:cNvSpPr txBox="1"/>
          <p:nvPr/>
        </p:nvSpPr>
        <p:spPr>
          <a:xfrm>
            <a:off x="1403499" y="1210057"/>
            <a:ext cx="10473068" cy="369332"/>
          </a:xfrm>
          <a:prstGeom prst="rect">
            <a:avLst/>
          </a:prstGeom>
          <a:noFill/>
        </p:spPr>
        <p:txBody>
          <a:bodyPr wrap="square" rtlCol="0">
            <a:spAutoFit/>
          </a:bodyPr>
          <a:lstStyle/>
          <a:p>
            <a:r>
              <a:rPr lang="en-GB" b="1" dirty="0">
                <a:solidFill>
                  <a:schemeClr val="bg1"/>
                </a:solidFill>
              </a:rPr>
              <a:t>Coordinator: Patrick Harkness, University of Glasgow, </a:t>
            </a:r>
            <a:r>
              <a:rPr lang="en-GB" dirty="0">
                <a:solidFill>
                  <a:schemeClr val="bg1"/>
                </a:solidFill>
              </a:rPr>
              <a:t>works on low-force terrain penetration tools</a:t>
            </a:r>
            <a:endParaRPr lang="en-GB" dirty="0"/>
          </a:p>
        </p:txBody>
      </p:sp>
      <p:sp>
        <p:nvSpPr>
          <p:cNvPr id="4" name="TextBox 3">
            <a:extLst>
              <a:ext uri="{FF2B5EF4-FFF2-40B4-BE49-F238E27FC236}">
                <a16:creationId xmlns:a16="http://schemas.microsoft.com/office/drawing/2014/main" id="{0A254A9B-55F8-D32D-287B-79C9DB84C6FB}"/>
              </a:ext>
            </a:extLst>
          </p:cNvPr>
          <p:cNvSpPr txBox="1"/>
          <p:nvPr/>
        </p:nvSpPr>
        <p:spPr>
          <a:xfrm>
            <a:off x="3346757" y="1938267"/>
            <a:ext cx="11234653" cy="369332"/>
          </a:xfrm>
          <a:prstGeom prst="rect">
            <a:avLst/>
          </a:prstGeom>
          <a:noFill/>
        </p:spPr>
        <p:txBody>
          <a:bodyPr wrap="square" rtlCol="0">
            <a:spAutoFit/>
          </a:bodyPr>
          <a:lstStyle/>
          <a:p>
            <a:r>
              <a:rPr lang="en-GB" b="1" dirty="0">
                <a:solidFill>
                  <a:schemeClr val="bg1"/>
                </a:solidFill>
              </a:rPr>
              <a:t>Delivery: Ben Bussey, Intuitive Machines, </a:t>
            </a:r>
            <a:r>
              <a:rPr lang="en-GB" dirty="0">
                <a:solidFill>
                  <a:schemeClr val="bg1"/>
                </a:solidFill>
              </a:rPr>
              <a:t>is Chief Scientist at a CLPS contractor</a:t>
            </a:r>
            <a:endParaRPr lang="en-GB" dirty="0"/>
          </a:p>
        </p:txBody>
      </p:sp>
      <p:sp>
        <p:nvSpPr>
          <p:cNvPr id="5" name="TextBox 4">
            <a:extLst>
              <a:ext uri="{FF2B5EF4-FFF2-40B4-BE49-F238E27FC236}">
                <a16:creationId xmlns:a16="http://schemas.microsoft.com/office/drawing/2014/main" id="{0088A7F1-C3DB-A0CF-44D4-55D39AAB7FFD}"/>
              </a:ext>
            </a:extLst>
          </p:cNvPr>
          <p:cNvSpPr txBox="1"/>
          <p:nvPr/>
        </p:nvSpPr>
        <p:spPr>
          <a:xfrm>
            <a:off x="1403499" y="2839313"/>
            <a:ext cx="10568761" cy="369332"/>
          </a:xfrm>
          <a:prstGeom prst="rect">
            <a:avLst/>
          </a:prstGeom>
          <a:noFill/>
        </p:spPr>
        <p:txBody>
          <a:bodyPr wrap="square" rtlCol="0">
            <a:spAutoFit/>
          </a:bodyPr>
          <a:lstStyle/>
          <a:p>
            <a:r>
              <a:rPr lang="en-GB" b="1" dirty="0">
                <a:solidFill>
                  <a:schemeClr val="bg1"/>
                </a:solidFill>
              </a:rPr>
              <a:t>Architecture: Simeon Barber, Open University, </a:t>
            </a:r>
            <a:r>
              <a:rPr lang="en-GB" dirty="0">
                <a:solidFill>
                  <a:schemeClr val="bg1"/>
                </a:solidFill>
              </a:rPr>
              <a:t>worked on Beagle2, lunar instruments, and drill systems</a:t>
            </a:r>
            <a:endParaRPr lang="en-GB" dirty="0"/>
          </a:p>
        </p:txBody>
      </p:sp>
      <p:sp>
        <p:nvSpPr>
          <p:cNvPr id="6" name="TextBox 5">
            <a:extLst>
              <a:ext uri="{FF2B5EF4-FFF2-40B4-BE49-F238E27FC236}">
                <a16:creationId xmlns:a16="http://schemas.microsoft.com/office/drawing/2014/main" id="{A349B8A8-F1C5-D556-B263-CB45ED1DCC32}"/>
              </a:ext>
            </a:extLst>
          </p:cNvPr>
          <p:cNvSpPr txBox="1"/>
          <p:nvPr/>
        </p:nvSpPr>
        <p:spPr>
          <a:xfrm>
            <a:off x="3424078" y="3715554"/>
            <a:ext cx="8845243" cy="369332"/>
          </a:xfrm>
          <a:prstGeom prst="rect">
            <a:avLst/>
          </a:prstGeom>
          <a:noFill/>
        </p:spPr>
        <p:txBody>
          <a:bodyPr wrap="square" rtlCol="0">
            <a:spAutoFit/>
          </a:bodyPr>
          <a:lstStyle/>
          <a:p>
            <a:r>
              <a:rPr lang="en-GB" b="1" dirty="0">
                <a:solidFill>
                  <a:schemeClr val="bg1"/>
                </a:solidFill>
              </a:rPr>
              <a:t>Instrumentation: Neil Bowles, University of Oxford, </a:t>
            </a:r>
            <a:r>
              <a:rPr lang="en-GB" dirty="0">
                <a:solidFill>
                  <a:schemeClr val="bg1"/>
                </a:solidFill>
              </a:rPr>
              <a:t>leads lunar instrument systems</a:t>
            </a:r>
            <a:endParaRPr lang="en-GB" dirty="0"/>
          </a:p>
        </p:txBody>
      </p:sp>
      <p:sp>
        <p:nvSpPr>
          <p:cNvPr id="8" name="TextBox 7">
            <a:extLst>
              <a:ext uri="{FF2B5EF4-FFF2-40B4-BE49-F238E27FC236}">
                <a16:creationId xmlns:a16="http://schemas.microsoft.com/office/drawing/2014/main" id="{D5EA6632-956D-0D65-94CE-3A4CC25B8C57}"/>
              </a:ext>
            </a:extLst>
          </p:cNvPr>
          <p:cNvSpPr txBox="1"/>
          <p:nvPr/>
        </p:nvSpPr>
        <p:spPr>
          <a:xfrm>
            <a:off x="1403499" y="4488079"/>
            <a:ext cx="10468824" cy="369332"/>
          </a:xfrm>
          <a:prstGeom prst="rect">
            <a:avLst/>
          </a:prstGeom>
          <a:noFill/>
        </p:spPr>
        <p:txBody>
          <a:bodyPr wrap="square" rtlCol="0">
            <a:spAutoFit/>
          </a:bodyPr>
          <a:lstStyle/>
          <a:p>
            <a:r>
              <a:rPr lang="en-GB" b="1" dirty="0">
                <a:solidFill>
                  <a:schemeClr val="bg1"/>
                </a:solidFill>
              </a:rPr>
              <a:t>Operations: Steven Banham, Imperial College </a:t>
            </a:r>
            <a:r>
              <a:rPr lang="en-GB" dirty="0">
                <a:solidFill>
                  <a:schemeClr val="bg1"/>
                </a:solidFill>
              </a:rPr>
              <a:t>has experience of operating the Curiosity rover on Mars </a:t>
            </a:r>
            <a:endParaRPr lang="en-GB" dirty="0"/>
          </a:p>
        </p:txBody>
      </p:sp>
      <p:sp>
        <p:nvSpPr>
          <p:cNvPr id="9" name="TextBox 8">
            <a:extLst>
              <a:ext uri="{FF2B5EF4-FFF2-40B4-BE49-F238E27FC236}">
                <a16:creationId xmlns:a16="http://schemas.microsoft.com/office/drawing/2014/main" id="{26C6F87B-F092-6A4D-D06C-922D3A97EB90}"/>
              </a:ext>
            </a:extLst>
          </p:cNvPr>
          <p:cNvSpPr txBox="1"/>
          <p:nvPr/>
        </p:nvSpPr>
        <p:spPr>
          <a:xfrm>
            <a:off x="3424078" y="5232853"/>
            <a:ext cx="9089610" cy="369332"/>
          </a:xfrm>
          <a:prstGeom prst="rect">
            <a:avLst/>
          </a:prstGeom>
          <a:noFill/>
        </p:spPr>
        <p:txBody>
          <a:bodyPr wrap="square" rtlCol="0">
            <a:spAutoFit/>
          </a:bodyPr>
          <a:lstStyle/>
          <a:p>
            <a:r>
              <a:rPr lang="en-GB" b="1" dirty="0">
                <a:solidFill>
                  <a:schemeClr val="bg1"/>
                </a:solidFill>
              </a:rPr>
              <a:t>Costing:</a:t>
            </a:r>
            <a:r>
              <a:rPr lang="en-GB" dirty="0">
                <a:solidFill>
                  <a:schemeClr val="bg1"/>
                </a:solidFill>
              </a:rPr>
              <a:t> </a:t>
            </a:r>
            <a:r>
              <a:rPr lang="en-GB" b="1" dirty="0">
                <a:solidFill>
                  <a:schemeClr val="bg1"/>
                </a:solidFill>
              </a:rPr>
              <a:t>Javier Martin-Torres, Northumbria University</a:t>
            </a:r>
            <a:r>
              <a:rPr lang="en-GB" dirty="0">
                <a:solidFill>
                  <a:schemeClr val="bg1"/>
                </a:solidFill>
              </a:rPr>
              <a:t>, leads instruments on Mars </a:t>
            </a:r>
            <a:endParaRPr lang="en-GB" dirty="0"/>
          </a:p>
        </p:txBody>
      </p:sp>
      <p:sp>
        <p:nvSpPr>
          <p:cNvPr id="10" name="TextBox 9">
            <a:extLst>
              <a:ext uri="{FF2B5EF4-FFF2-40B4-BE49-F238E27FC236}">
                <a16:creationId xmlns:a16="http://schemas.microsoft.com/office/drawing/2014/main" id="{A70A057B-4AAE-686E-A571-C105AE1D6442}"/>
              </a:ext>
            </a:extLst>
          </p:cNvPr>
          <p:cNvSpPr txBox="1"/>
          <p:nvPr/>
        </p:nvSpPr>
        <p:spPr>
          <a:xfrm>
            <a:off x="1551193" y="6071843"/>
            <a:ext cx="10062630" cy="369332"/>
          </a:xfrm>
          <a:prstGeom prst="rect">
            <a:avLst/>
          </a:prstGeom>
          <a:noFill/>
        </p:spPr>
        <p:txBody>
          <a:bodyPr wrap="square" rtlCol="0">
            <a:spAutoFit/>
          </a:bodyPr>
          <a:lstStyle/>
          <a:p>
            <a:r>
              <a:rPr lang="en-GB" b="1" dirty="0">
                <a:solidFill>
                  <a:schemeClr val="bg1"/>
                </a:solidFill>
              </a:rPr>
              <a:t>Terrain Interactions: Hannah Sargeant, University of Leicester</a:t>
            </a:r>
            <a:r>
              <a:rPr lang="en-GB" dirty="0">
                <a:solidFill>
                  <a:schemeClr val="bg1"/>
                </a:solidFill>
              </a:rPr>
              <a:t>, leads on in situ resources</a:t>
            </a:r>
            <a:endParaRPr lang="en-GB" dirty="0"/>
          </a:p>
        </p:txBody>
      </p:sp>
      <p:sp>
        <p:nvSpPr>
          <p:cNvPr id="11" name="TextBox 10">
            <a:extLst>
              <a:ext uri="{FF2B5EF4-FFF2-40B4-BE49-F238E27FC236}">
                <a16:creationId xmlns:a16="http://schemas.microsoft.com/office/drawing/2014/main" id="{FCCE7691-5929-9D03-11DD-3634E3441BC9}"/>
              </a:ext>
            </a:extLst>
          </p:cNvPr>
          <p:cNvSpPr txBox="1"/>
          <p:nvPr/>
        </p:nvSpPr>
        <p:spPr>
          <a:xfrm>
            <a:off x="319677" y="276718"/>
            <a:ext cx="6176816" cy="923330"/>
          </a:xfrm>
          <a:prstGeom prst="rect">
            <a:avLst/>
          </a:prstGeom>
          <a:noFill/>
        </p:spPr>
        <p:txBody>
          <a:bodyPr wrap="square" rtlCol="0">
            <a:spAutoFit/>
          </a:bodyPr>
          <a:lstStyle/>
          <a:p>
            <a:r>
              <a:rPr lang="en-GB" sz="5400" b="1" dirty="0">
                <a:solidFill>
                  <a:schemeClr val="bg1"/>
                </a:solidFill>
                <a:latin typeface="+mj-lt"/>
              </a:rPr>
              <a:t>Who is on board?</a:t>
            </a:r>
          </a:p>
        </p:txBody>
      </p:sp>
    </p:spTree>
    <p:extLst>
      <p:ext uri="{BB962C8B-B14F-4D97-AF65-F5344CB8AC3E}">
        <p14:creationId xmlns:p14="http://schemas.microsoft.com/office/powerpoint/2010/main" val="149740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28D85-E7A2-E817-9BE5-8CC366101306}"/>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939698DE-F2FD-DB41-9E5C-206B1579CFF9}"/>
              </a:ext>
            </a:extLst>
          </p:cNvPr>
          <p:cNvSpPr txBox="1">
            <a:spLocks/>
          </p:cNvSpPr>
          <p:nvPr/>
        </p:nvSpPr>
        <p:spPr>
          <a:xfrm>
            <a:off x="0" y="-8259"/>
            <a:ext cx="8795083" cy="6866259"/>
          </a:xfrm>
          <a:prstGeom prst="rect">
            <a:avLst/>
          </a:prstGeom>
          <a:solidFill>
            <a:srgbClr val="000000"/>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800" dirty="0">
                <a:solidFill>
                  <a:schemeClr val="bg1"/>
                </a:solidFill>
              </a:rPr>
            </a:br>
            <a:endParaRPr lang="en-GB" sz="2800" dirty="0">
              <a:solidFill>
                <a:schemeClr val="bg1"/>
              </a:solidFill>
            </a:endParaRPr>
          </a:p>
        </p:txBody>
      </p:sp>
      <p:sp>
        <p:nvSpPr>
          <p:cNvPr id="2" name="Title 1">
            <a:extLst>
              <a:ext uri="{FF2B5EF4-FFF2-40B4-BE49-F238E27FC236}">
                <a16:creationId xmlns:a16="http://schemas.microsoft.com/office/drawing/2014/main" id="{FA3E9565-B870-FEDC-8FB0-489F4C3AB5A1}"/>
              </a:ext>
            </a:extLst>
          </p:cNvPr>
          <p:cNvSpPr>
            <a:spLocks noGrp="1"/>
          </p:cNvSpPr>
          <p:nvPr>
            <p:ph type="ctrTitle"/>
          </p:nvPr>
        </p:nvSpPr>
        <p:spPr>
          <a:xfrm>
            <a:off x="258678" y="365279"/>
            <a:ext cx="8277725" cy="6866259"/>
          </a:xfrm>
          <a:noFill/>
        </p:spPr>
        <p:txBody>
          <a:bodyPr>
            <a:normAutofit fontScale="90000"/>
          </a:bodyPr>
          <a:lstStyle/>
          <a:p>
            <a:pPr algn="l"/>
            <a:r>
              <a:rPr lang="en-GB" b="1" dirty="0">
                <a:solidFill>
                  <a:schemeClr val="bg1"/>
                </a:solidFill>
              </a:rPr>
              <a:t>The story we will tell</a:t>
            </a: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The Honourable </a:t>
            </a:r>
            <a:r>
              <a:rPr lang="en-GB" sz="2800" b="1" dirty="0">
                <a:solidFill>
                  <a:schemeClr val="bg1"/>
                </a:solidFill>
              </a:rPr>
              <a:t>Alexandra Shackleton </a:t>
            </a:r>
            <a:r>
              <a:rPr lang="en-GB" sz="2800" dirty="0">
                <a:solidFill>
                  <a:schemeClr val="bg1"/>
                </a:solidFill>
              </a:rPr>
              <a:t>is the </a:t>
            </a:r>
            <a:br>
              <a:rPr lang="en-GB" sz="2800" dirty="0">
                <a:solidFill>
                  <a:schemeClr val="bg1"/>
                </a:solidFill>
              </a:rPr>
            </a:br>
            <a:r>
              <a:rPr lang="en-GB" sz="2800" dirty="0">
                <a:solidFill>
                  <a:schemeClr val="bg1"/>
                </a:solidFill>
              </a:rPr>
              <a:t>Patron of our mission. </a:t>
            </a:r>
            <a:br>
              <a:rPr lang="en-GB" sz="2800" dirty="0">
                <a:solidFill>
                  <a:schemeClr val="bg1"/>
                </a:solidFill>
              </a:rPr>
            </a:br>
            <a:br>
              <a:rPr lang="en-GB" sz="2800" dirty="0">
                <a:solidFill>
                  <a:schemeClr val="bg1"/>
                </a:solidFill>
              </a:rPr>
            </a:br>
            <a:r>
              <a:rPr lang="en-GB" sz="2800" dirty="0">
                <a:solidFill>
                  <a:schemeClr val="bg1"/>
                </a:solidFill>
              </a:rPr>
              <a:t>We will boost national morale with an inspirational story.</a:t>
            </a:r>
            <a:br>
              <a:rPr lang="en-GB" sz="2800" dirty="0">
                <a:solidFill>
                  <a:schemeClr val="bg1"/>
                </a:solidFill>
              </a:rPr>
            </a:br>
            <a:br>
              <a:rPr lang="en-GB" sz="2800" dirty="0">
                <a:solidFill>
                  <a:schemeClr val="bg1"/>
                </a:solidFill>
              </a:rPr>
            </a:br>
            <a:r>
              <a:rPr lang="en-GB" sz="2800" dirty="0">
                <a:solidFill>
                  <a:schemeClr val="bg1"/>
                </a:solidFill>
              </a:rPr>
              <a:t>We will create a renewed example of perseverance, discovery, and ambition at the next polar frontier. We will position the UK for the future space economy while setting the Antarctic example of partnership on the Moon.</a:t>
            </a:r>
            <a:br>
              <a:rPr lang="en-GB" sz="2800" dirty="0">
                <a:solidFill>
                  <a:schemeClr val="bg1"/>
                </a:solidFill>
              </a:rPr>
            </a:br>
            <a:br>
              <a:rPr lang="en-GB" sz="2800" dirty="0">
                <a:solidFill>
                  <a:schemeClr val="bg1"/>
                </a:solidFill>
              </a:rPr>
            </a:br>
            <a:r>
              <a:rPr lang="en-GB" sz="2800" dirty="0">
                <a:solidFill>
                  <a:schemeClr val="bg1"/>
                </a:solidFill>
              </a:rPr>
              <a:t>Symbolising these values, we will carry a piece of the RRS </a:t>
            </a:r>
            <a:r>
              <a:rPr lang="en-GB" sz="2800" i="1" dirty="0">
                <a:solidFill>
                  <a:schemeClr val="bg1"/>
                </a:solidFill>
              </a:rPr>
              <a:t>Discovery </a:t>
            </a:r>
            <a:r>
              <a:rPr lang="en-GB" sz="2800" dirty="0">
                <a:solidFill>
                  <a:schemeClr val="bg1"/>
                </a:solidFill>
              </a:rPr>
              <a:t>to the Moon; just as the Ingenuity helicopter carried </a:t>
            </a:r>
            <a:br>
              <a:rPr lang="en-GB" sz="2800" dirty="0">
                <a:solidFill>
                  <a:schemeClr val="bg1"/>
                </a:solidFill>
              </a:rPr>
            </a:br>
            <a:r>
              <a:rPr lang="en-GB" sz="2800" dirty="0">
                <a:solidFill>
                  <a:schemeClr val="bg1"/>
                </a:solidFill>
              </a:rPr>
              <a:t>part of the </a:t>
            </a:r>
            <a:r>
              <a:rPr lang="en-GB" sz="2800" i="1" dirty="0">
                <a:solidFill>
                  <a:schemeClr val="bg1"/>
                </a:solidFill>
              </a:rPr>
              <a:t>Wright Flyer </a:t>
            </a:r>
            <a:r>
              <a:rPr lang="en-GB" sz="2800" dirty="0">
                <a:solidFill>
                  <a:schemeClr val="bg1"/>
                </a:solidFill>
              </a:rPr>
              <a:t>to Mars. </a:t>
            </a:r>
            <a:br>
              <a:rPr lang="en-GB" sz="2800" dirty="0">
                <a:solidFill>
                  <a:schemeClr val="bg1"/>
                </a:solidFill>
              </a:rPr>
            </a:br>
            <a:br>
              <a:rPr lang="en-GB" sz="2800" dirty="0">
                <a:solidFill>
                  <a:schemeClr val="bg1"/>
                </a:solidFill>
              </a:rPr>
            </a:br>
            <a:br>
              <a:rPr lang="en-GB" sz="2800" dirty="0">
                <a:solidFill>
                  <a:schemeClr val="bg1"/>
                </a:solidFill>
              </a:rPr>
            </a:br>
            <a:endParaRPr lang="en-GB" sz="2800" dirty="0">
              <a:solidFill>
                <a:schemeClr val="bg1"/>
              </a:solidFill>
            </a:endParaRPr>
          </a:p>
        </p:txBody>
      </p:sp>
      <p:pic>
        <p:nvPicPr>
          <p:cNvPr id="20" name="Picture 19">
            <a:extLst>
              <a:ext uri="{FF2B5EF4-FFF2-40B4-BE49-F238E27FC236}">
                <a16:creationId xmlns:a16="http://schemas.microsoft.com/office/drawing/2014/main" id="{D38C3E7B-951E-D02B-2DA0-E970963BEAEA}"/>
              </a:ext>
            </a:extLst>
          </p:cNvPr>
          <p:cNvPicPr>
            <a:picLocks noChangeAspect="1"/>
          </p:cNvPicPr>
          <p:nvPr/>
        </p:nvPicPr>
        <p:blipFill>
          <a:blip r:embed="rId3"/>
          <a:srcRect l="43421" r="19474"/>
          <a:stretch>
            <a:fillRect/>
          </a:stretch>
        </p:blipFill>
        <p:spPr>
          <a:xfrm>
            <a:off x="8795084" y="-1"/>
            <a:ext cx="3396915" cy="6866105"/>
          </a:xfrm>
          <a:prstGeom prst="rect">
            <a:avLst/>
          </a:prstGeom>
        </p:spPr>
      </p:pic>
      <p:pic>
        <p:nvPicPr>
          <p:cNvPr id="4" name="Picture 3">
            <a:extLst>
              <a:ext uri="{FF2B5EF4-FFF2-40B4-BE49-F238E27FC236}">
                <a16:creationId xmlns:a16="http://schemas.microsoft.com/office/drawing/2014/main" id="{0E716B00-32DD-2DCC-CD8E-8C8EA89117FF}"/>
              </a:ext>
            </a:extLst>
          </p:cNvPr>
          <p:cNvPicPr>
            <a:picLocks noChangeAspect="1"/>
          </p:cNvPicPr>
          <p:nvPr/>
        </p:nvPicPr>
        <p:blipFill>
          <a:blip r:embed="rId4"/>
          <a:srcRect l="49823" t="326" r="12336" b="29255"/>
          <a:stretch>
            <a:fillRect/>
          </a:stretch>
        </p:blipFill>
        <p:spPr>
          <a:xfrm>
            <a:off x="7269603" y="365279"/>
            <a:ext cx="930760" cy="9720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96132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6A160-A1AB-2416-E01C-4542E127D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D395D-8882-9691-A1A3-F5538D075DB8}"/>
              </a:ext>
            </a:extLst>
          </p:cNvPr>
          <p:cNvSpPr>
            <a:spLocks noGrp="1"/>
          </p:cNvSpPr>
          <p:nvPr>
            <p:ph type="ctrTitle"/>
          </p:nvPr>
        </p:nvSpPr>
        <p:spPr>
          <a:xfrm>
            <a:off x="-2" y="10028"/>
            <a:ext cx="7363326" cy="6866259"/>
          </a:xfrm>
          <a:solidFill>
            <a:srgbClr val="000000"/>
          </a:solidFill>
        </p:spPr>
        <p:txBody>
          <a:bodyPr>
            <a:normAutofit fontScale="90000"/>
          </a:bodyPr>
          <a:lstStyle/>
          <a:p>
            <a:pPr algn="l"/>
            <a:br>
              <a:rPr lang="en-GB" b="1" dirty="0">
                <a:solidFill>
                  <a:schemeClr val="bg1"/>
                </a:solidFill>
              </a:rPr>
            </a:br>
            <a:br>
              <a:rPr lang="en-GB" b="1" dirty="0">
                <a:solidFill>
                  <a:schemeClr val="bg1"/>
                </a:solidFill>
              </a:rPr>
            </a:br>
            <a:r>
              <a:rPr lang="en-GB" b="1" dirty="0">
                <a:solidFill>
                  <a:schemeClr val="bg1"/>
                </a:solidFill>
              </a:rPr>
              <a:t> Our inspiration</a:t>
            </a:r>
            <a:br>
              <a:rPr lang="en-GB" b="1" dirty="0">
                <a:solidFill>
                  <a:schemeClr val="bg1"/>
                </a:solidFill>
              </a:rPr>
            </a:br>
            <a:br>
              <a:rPr lang="en-GB" sz="2800" dirty="0">
                <a:solidFill>
                  <a:schemeClr val="bg1"/>
                </a:solidFill>
              </a:rPr>
            </a:br>
            <a:r>
              <a:rPr lang="en-GB" sz="2800" dirty="0">
                <a:solidFill>
                  <a:schemeClr val="bg1"/>
                </a:solidFill>
              </a:rPr>
              <a:t>  </a:t>
            </a:r>
            <a:r>
              <a:rPr lang="en-GB" sz="2800" b="1" dirty="0">
                <a:solidFill>
                  <a:schemeClr val="bg1"/>
                </a:solidFill>
              </a:rPr>
              <a:t>Sir Ernest Shackleton and the </a:t>
            </a:r>
            <a:r>
              <a:rPr lang="en-GB" sz="2800" b="1" i="1" dirty="0">
                <a:solidFill>
                  <a:schemeClr val="bg1"/>
                </a:solidFill>
              </a:rPr>
              <a:t>Endurance</a:t>
            </a:r>
            <a:br>
              <a:rPr lang="en-GB" sz="2800" dirty="0">
                <a:solidFill>
                  <a:schemeClr val="bg1"/>
                </a:solidFill>
              </a:rPr>
            </a:br>
            <a:br>
              <a:rPr lang="en-GB" sz="2800" dirty="0">
                <a:solidFill>
                  <a:schemeClr val="bg1"/>
                </a:solidFill>
              </a:rPr>
            </a:br>
            <a:br>
              <a:rPr lang="en-GB" sz="2800" dirty="0">
                <a:solidFill>
                  <a:schemeClr val="bg1"/>
                </a:solidFill>
              </a:rPr>
            </a:br>
            <a:r>
              <a:rPr lang="en-GB" sz="2800" dirty="0">
                <a:solidFill>
                  <a:schemeClr val="bg1"/>
                </a:solidFill>
              </a:rPr>
              <a:t>  Sir Ernest Shackleton set out to cross Antarctica.</a:t>
            </a:r>
            <a:br>
              <a:rPr lang="en-GB" sz="2800" dirty="0">
                <a:solidFill>
                  <a:schemeClr val="bg1"/>
                </a:solidFill>
              </a:rPr>
            </a:br>
            <a:br>
              <a:rPr lang="en-GB" sz="2800" dirty="0">
                <a:solidFill>
                  <a:schemeClr val="bg1"/>
                </a:solidFill>
              </a:rPr>
            </a:br>
            <a:r>
              <a:rPr lang="en-GB" sz="2800" dirty="0">
                <a:solidFill>
                  <a:schemeClr val="bg1"/>
                </a:solidFill>
              </a:rPr>
              <a:t>  After his ship was crushed by the ice, he led </a:t>
            </a:r>
            <a:br>
              <a:rPr lang="en-GB" sz="2800" dirty="0">
                <a:solidFill>
                  <a:schemeClr val="bg1"/>
                </a:solidFill>
              </a:rPr>
            </a:br>
            <a:r>
              <a:rPr lang="en-GB" sz="2800" dirty="0">
                <a:solidFill>
                  <a:schemeClr val="bg1"/>
                </a:solidFill>
              </a:rPr>
              <a:t>  28 men on foot for hundreds of miles, rowed to a </a:t>
            </a:r>
            <a:br>
              <a:rPr lang="en-GB" sz="2800" dirty="0">
                <a:solidFill>
                  <a:schemeClr val="bg1"/>
                </a:solidFill>
              </a:rPr>
            </a:br>
            <a:r>
              <a:rPr lang="en-GB" sz="2800" dirty="0">
                <a:solidFill>
                  <a:schemeClr val="bg1"/>
                </a:solidFill>
              </a:rPr>
              <a:t>  barren island, sailed almost a thousand miles more,</a:t>
            </a:r>
            <a:br>
              <a:rPr lang="en-GB" sz="2800" dirty="0">
                <a:solidFill>
                  <a:schemeClr val="bg1"/>
                </a:solidFill>
              </a:rPr>
            </a:br>
            <a:r>
              <a:rPr lang="en-GB" sz="2800" dirty="0">
                <a:solidFill>
                  <a:schemeClr val="bg1"/>
                </a:solidFill>
              </a:rPr>
              <a:t>  and crossed a mountain range. He saved every man. </a:t>
            </a:r>
            <a:br>
              <a:rPr lang="en-GB" sz="2800" dirty="0">
                <a:solidFill>
                  <a:schemeClr val="bg1"/>
                </a:solidFill>
              </a:rPr>
            </a:br>
            <a:br>
              <a:rPr lang="en-GB" sz="2800" dirty="0">
                <a:solidFill>
                  <a:schemeClr val="bg1"/>
                </a:solidFill>
              </a:rPr>
            </a:br>
            <a:r>
              <a:rPr lang="en-GB" sz="2800" dirty="0">
                <a:solidFill>
                  <a:schemeClr val="bg1"/>
                </a:solidFill>
              </a:rPr>
              <a:t>  His story has become a byword for resilience, </a:t>
            </a:r>
            <a:br>
              <a:rPr lang="en-GB" sz="2800" dirty="0">
                <a:solidFill>
                  <a:schemeClr val="bg1"/>
                </a:solidFill>
              </a:rPr>
            </a:br>
            <a:r>
              <a:rPr lang="en-GB" sz="2800" dirty="0">
                <a:solidFill>
                  <a:schemeClr val="bg1"/>
                </a:solidFill>
              </a:rPr>
              <a:t>  optimism, and the importance of a pioneering spirit. </a:t>
            </a:r>
            <a:br>
              <a:rPr lang="en-GB" sz="2800" dirty="0">
                <a:solidFill>
                  <a:schemeClr val="bg1"/>
                </a:solidFill>
              </a:rPr>
            </a:br>
            <a:br>
              <a:rPr lang="en-GB" sz="2800" dirty="0">
                <a:solidFill>
                  <a:schemeClr val="bg1"/>
                </a:solidFill>
              </a:rPr>
            </a:br>
            <a:r>
              <a:rPr lang="en-GB" sz="2800" dirty="0">
                <a:solidFill>
                  <a:schemeClr val="bg1"/>
                </a:solidFill>
              </a:rPr>
              <a:t>  We will do something worthy of his example.</a:t>
            </a:r>
            <a:br>
              <a:rPr lang="en-GB" sz="2800" dirty="0">
                <a:solidFill>
                  <a:schemeClr val="bg1"/>
                </a:solidFill>
              </a:rPr>
            </a:br>
            <a:br>
              <a:rPr lang="en-GB" sz="2800" dirty="0">
                <a:solidFill>
                  <a:schemeClr val="bg1"/>
                </a:solidFill>
              </a:rPr>
            </a:br>
            <a:endParaRPr lang="en-GB" sz="2800" dirty="0">
              <a:solidFill>
                <a:schemeClr val="bg1"/>
              </a:solidFill>
            </a:endParaRPr>
          </a:p>
        </p:txBody>
      </p:sp>
      <p:pic>
        <p:nvPicPr>
          <p:cNvPr id="9218" name="Picture 2" descr="No photo description available.">
            <a:extLst>
              <a:ext uri="{FF2B5EF4-FFF2-40B4-BE49-F238E27FC236}">
                <a16:creationId xmlns:a16="http://schemas.microsoft.com/office/drawing/2014/main" id="{4F6858EB-DA30-BE32-0421-82564B887F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73" r="4767"/>
          <a:stretch>
            <a:fillRect/>
          </a:stretch>
        </p:blipFill>
        <p:spPr bwMode="auto">
          <a:xfrm>
            <a:off x="7363326" y="-8260"/>
            <a:ext cx="4828674" cy="6866259"/>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9220" name="Picture 4" descr="Portrait photograph of Sir Ernest Shackleton, taken during the Imperial ...">
            <a:extLst>
              <a:ext uri="{FF2B5EF4-FFF2-40B4-BE49-F238E27FC236}">
                <a16:creationId xmlns:a16="http://schemas.microsoft.com/office/drawing/2014/main" id="{D6542852-98AF-408C-987A-ECA7F46B9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3421" y="116958"/>
            <a:ext cx="2394285" cy="2394285"/>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2DCCC25-49C0-C3F7-59BA-EB9E1715F8C6}"/>
              </a:ext>
            </a:extLst>
          </p:cNvPr>
          <p:cNvSpPr txBox="1"/>
          <p:nvPr/>
        </p:nvSpPr>
        <p:spPr>
          <a:xfrm>
            <a:off x="7363325" y="6552750"/>
            <a:ext cx="4828675" cy="307777"/>
          </a:xfrm>
          <a:prstGeom prst="rect">
            <a:avLst/>
          </a:prstGeom>
          <a:solidFill>
            <a:schemeClr val="bg1"/>
          </a:solidFill>
        </p:spPr>
        <p:txBody>
          <a:bodyPr wrap="square" rtlCol="0">
            <a:spAutoFit/>
          </a:bodyPr>
          <a:lstStyle/>
          <a:p>
            <a:r>
              <a:rPr lang="en-GB" sz="1400" b="1" dirty="0"/>
              <a:t>The Steam Yacht </a:t>
            </a:r>
            <a:r>
              <a:rPr lang="en-GB" sz="1400" b="1" i="1" dirty="0"/>
              <a:t>Endurance</a:t>
            </a:r>
            <a:r>
              <a:rPr lang="en-GB" sz="1400" b="1" dirty="0"/>
              <a:t>, trapped in polar ice, 1915.</a:t>
            </a:r>
          </a:p>
        </p:txBody>
      </p:sp>
    </p:spTree>
    <p:extLst>
      <p:ext uri="{BB962C8B-B14F-4D97-AF65-F5344CB8AC3E}">
        <p14:creationId xmlns:p14="http://schemas.microsoft.com/office/powerpoint/2010/main" val="1343105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acafaa7-6594-474e-bdbd-f7580dd139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D0B2B35D48A548ABB1C45367C5B3C6" ma:contentTypeVersion="18" ma:contentTypeDescription="Create a new document." ma:contentTypeScope="" ma:versionID="6a3115a1635c6e11dedaa78ec80e46dd">
  <xsd:schema xmlns:xsd="http://www.w3.org/2001/XMLSchema" xmlns:xs="http://www.w3.org/2001/XMLSchema" xmlns:p="http://schemas.microsoft.com/office/2006/metadata/properties" xmlns:ns3="9acafaa7-6594-474e-bdbd-f7580dd1391f" xmlns:ns4="2d2a4fcd-7c58-4d30-b51f-3872102c9027" targetNamespace="http://schemas.microsoft.com/office/2006/metadata/properties" ma:root="true" ma:fieldsID="b4373fb25377aae5f25c8a036af711b1" ns3:_="" ns4:_="">
    <xsd:import namespace="9acafaa7-6594-474e-bdbd-f7580dd1391f"/>
    <xsd:import namespace="2d2a4fcd-7c58-4d30-b51f-3872102c902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ServiceLocation" minOccurs="0"/>
                <xsd:element ref="ns3:MediaServiceObjectDetectorVersions" minOccurs="0"/>
                <xsd:element ref="ns3:MediaServiceSystemTag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cafaa7-6594-474e-bdbd-f7580dd139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d2a4fcd-7c58-4d30-b51f-3872102c902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CBBA6A-8C5A-4056-B1A6-E6D28F7BB8C3}">
  <ds:schemaRefs>
    <ds:schemaRef ds:uri="http://purl.org/dc/elements/1.1/"/>
    <ds:schemaRef ds:uri="http://schemas.microsoft.com/office/infopath/2007/PartnerControls"/>
    <ds:schemaRef ds:uri="2d2a4fcd-7c58-4d30-b51f-3872102c9027"/>
    <ds:schemaRef ds:uri="http://schemas.openxmlformats.org/package/2006/metadata/core-properties"/>
    <ds:schemaRef ds:uri="http://schemas.microsoft.com/office/2006/documentManagement/types"/>
    <ds:schemaRef ds:uri="http://schemas.microsoft.com/office/2006/metadata/properties"/>
    <ds:schemaRef ds:uri="9acafaa7-6594-474e-bdbd-f7580dd1391f"/>
    <ds:schemaRef ds:uri="http://purl.org/dc/terms/"/>
    <ds:schemaRef ds:uri="http://purl.org/dc/dcmitype/"/>
    <ds:schemaRef ds:uri="http://www.w3.org/XML/1998/namespace"/>
  </ds:schemaRefs>
</ds:datastoreItem>
</file>

<file path=customXml/itemProps2.xml><?xml version="1.0" encoding="utf-8"?>
<ds:datastoreItem xmlns:ds="http://schemas.openxmlformats.org/officeDocument/2006/customXml" ds:itemID="{EC403B32-6D73-4D10-BD28-3E0039DB29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cafaa7-6594-474e-bdbd-f7580dd1391f"/>
    <ds:schemaRef ds:uri="2d2a4fcd-7c58-4d30-b51f-3872102c90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902047-385C-4773-91D9-16054FD90B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1208</TotalTime>
  <Words>894</Words>
  <Application>Microsoft Office PowerPoint</Application>
  <PresentationFormat>Widescreen</PresentationFormat>
  <Paragraphs>32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 A new adventure    The exploration of the next pole      www.shackletonrover.co.uk        Patrick Harkness   Professor of Exploration Technology   University of Glasgow </vt:lpstr>
      <vt:lpstr>Ice unlocks deep space  The global space economy is worth $626 billion, and projected  to grow to over $1 trillion by 2034. The single greatest barrier is the cost of launching propellant from Earth.   Water-ice exists at the lunar south pole. This can be broken  into hydrogen and oxygen, the best possible propellants.  However, no spacecraft has yet made contact with this resource. It may be buried in the shallow subsurface. We do not know.  We must touch it.   This is the UK's opportunity to lead.  </vt:lpstr>
      <vt:lpstr>A window of opportunity  We have a short window of time in which a small  rover could still make first contact with the ice.  This small rover is possible with our resources.  The discovery will enable us to take advantage  of the emerging space economy position us for a consultative role in lunar regulation.  Antarctica is the world’s greatest example of international partnership, and the UK helped  build the framework. We can do it again.  A new global commons on the Moon. </vt:lpstr>
      <vt:lpstr>Achievability and competition   The UK already builds lunar descent engines and Mars landers.  Intuitive Machines owns an antenna in Cornwall. We  have the team we need to run full missions.  We are well-placed to succeed because we have low-gravity  drill technologies that could allow us to reach the subsurface.  Our competitors are not attempting to explore at depth.  With the credibility of landing, we can leverage our convening  power, on the world stage, convert these achievements  into meaningful principles for the exploration of outer space. </vt:lpstr>
      <vt:lpstr>Why now?    The UK needs to move quickly, if we are to secure the first-mover advantages that are achievable with a small rover.   There is no greater prize. We estimate it will require £25m to attempt it.  The UK Government has funding worth around £5m. With £20m in private finance we can seize this opportunity. </vt:lpstr>
      <vt:lpstr>What will make our first contact?   The spacecraft: We propose a 20kg rover with  skid-steering, delivered on a commercial contract.  The mission: 14 days, using solar power,  with sorties into the shadowed regions.  The payload: A penetrator to probe the subsurface in pursuit of ice.   The goal: first contact with  water on the moon.  </vt:lpstr>
      <vt:lpstr>PowerPoint Presentation</vt:lpstr>
      <vt:lpstr>The story we will tell   The Honourable Alexandra Shackleton is the  Patron of our mission.   We will boost national morale with an inspirational story.  We will create a renewed example of perseverance, discovery, and ambition at the next polar frontier. We will position the UK for the future space economy while setting the Antarctic example of partnership on the Moon.  Symbolising these values, we will carry a piece of the RRS Discovery to the Moon; just as the Ingenuity helicopter carried  part of the Wright Flyer to Mars.    </vt:lpstr>
      <vt:lpstr>   Our inspiration    Sir Ernest Shackleton and the Endurance     Sir Ernest Shackleton set out to cross Antarctica.    After his ship was crushed by the ice, he led    28 men on foot for hundreds of miles, rowed to a    barren island, sailed almost a thousand miles more,   and crossed a mountain range. He saved every man.     His story has become a byword for resilience,    optimism, and the importance of a pioneering spirit.     We will do something worthy of his example.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Harkness</dc:creator>
  <cp:lastModifiedBy>Patrick Harkness</cp:lastModifiedBy>
  <cp:revision>34</cp:revision>
  <cp:lastPrinted>2026-06-09T16:39:43Z</cp:lastPrinted>
  <dcterms:created xsi:type="dcterms:W3CDTF">2026-06-01T11:05:55Z</dcterms:created>
  <dcterms:modified xsi:type="dcterms:W3CDTF">2026-07-14T21:15:24Z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0x0101006BD0B2B35D48A548ABB1C45367C5B3C6</vt:lpwstr>
  </property>
</Properties>
</file>